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92" r:id="rId1"/>
    <p:sldMasterId id="2147483693" r:id="rId2"/>
    <p:sldMasterId id="2147483694" r:id="rId3"/>
  </p:sldMasterIdLst>
  <p:notesMasterIdLst>
    <p:notesMasterId r:id="rId18"/>
  </p:notesMasterIdLst>
  <p:sldIdLst>
    <p:sldId id="256" r:id="rId4"/>
    <p:sldId id="257" r:id="rId5"/>
    <p:sldId id="258" r:id="rId6"/>
    <p:sldId id="259" r:id="rId7"/>
    <p:sldId id="261" r:id="rId8"/>
    <p:sldId id="262" r:id="rId9"/>
    <p:sldId id="263" r:id="rId10"/>
    <p:sldId id="264" r:id="rId11"/>
    <p:sldId id="267" r:id="rId12"/>
    <p:sldId id="265" r:id="rId13"/>
    <p:sldId id="268" r:id="rId14"/>
    <p:sldId id="266" r:id="rId15"/>
    <p:sldId id="271" r:id="rId16"/>
    <p:sldId id="270" r:id="rId17"/>
  </p:sldIdLst>
  <p:sldSz cx="9144000" cy="5143500" type="screen16x9"/>
  <p:notesSz cx="6858000" cy="9144000"/>
  <p:embeddedFontLst>
    <p:embeddedFont>
      <p:font typeface="Dosis" panose="02010503020202060003" pitchFamily="2" charset="77"/>
      <p:regular r:id="rId19"/>
      <p:bold r:id="rId20"/>
    </p:embeddedFont>
    <p:embeddedFont>
      <p:font typeface="Roboto" panose="02000000000000000000" pitchFamily="2" charset="0"/>
      <p:regular r:id="rId21"/>
      <p:bold r:id="rId22"/>
      <p:italic r:id="rId23"/>
      <p:boldItalic r:id="rId24"/>
    </p:embeddedFont>
    <p:embeddedFont>
      <p:font typeface="Roboto Black" panose="02000000000000000000" pitchFamily="2" charset="0"/>
      <p:bold r:id="rId25"/>
      <p:boldItalic r:id="rId26"/>
    </p:embeddedFont>
    <p:embeddedFont>
      <p:font typeface="Roboto Thin" panose="02000000000000000000" pitchFamily="2" charset="0"/>
      <p:regular r:id="rId27"/>
      <p:bold r:id="rId28"/>
      <p:italic r:id="rId29"/>
      <p:bold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90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1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628B589-4659-4227-9C68-565DD4A46BFE}">
  <a:tblStyle styleId="{8628B589-4659-4227-9C68-565DD4A46BF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85"/>
    <p:restoredTop sz="94745"/>
  </p:normalViewPr>
  <p:slideViewPr>
    <p:cSldViewPr snapToGrid="0">
      <p:cViewPr varScale="1">
        <p:scale>
          <a:sx n="126" d="100"/>
          <a:sy n="126" d="100"/>
        </p:scale>
        <p:origin x="896" y="184"/>
      </p:cViewPr>
      <p:guideLst>
        <p:guide orient="horz" pos="1620"/>
        <p:guide pos="290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Master" Target="slideMasters/slideMaster3.xml"/><Relationship Id="rId21" Type="http://schemas.openxmlformats.org/officeDocument/2006/relationships/font" Target="fonts/font3.fntdata"/><Relationship Id="rId34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font" Target="fonts/font7.fntdata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6.fntdata"/><Relationship Id="rId32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10" Type="http://schemas.openxmlformats.org/officeDocument/2006/relationships/slide" Target="slides/slide7.xml"/><Relationship Id="rId19" Type="http://schemas.openxmlformats.org/officeDocument/2006/relationships/font" Target="fonts/font1.fntdata"/><Relationship Id="rId31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8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Shape 2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Shape 3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Shape 3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697629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78024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Shape 3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Shape 3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12954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Shape 3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Shape 3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135570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72999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Shape 2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Shape 3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Shape 3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Shape 3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Shape 3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760241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Shape 3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Shape 3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57474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631925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rgbClr val="295269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/>
          <p:nvPr/>
        </p:nvSpPr>
        <p:spPr>
          <a:xfrm>
            <a:off x="469021" y="1983100"/>
            <a:ext cx="8210374" cy="7846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560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TITLE GOES HERE</a:t>
            </a:r>
            <a:endParaRPr sz="10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55" name="Shape 55"/>
          <p:cNvSpPr/>
          <p:nvPr/>
        </p:nvSpPr>
        <p:spPr>
          <a:xfrm>
            <a:off x="469011" y="2814675"/>
            <a:ext cx="8210374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Font typeface="Arial"/>
              <a:buNone/>
            </a:pPr>
            <a:r>
              <a:rPr lang="en" sz="35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Subtitle goes here</a:t>
            </a:r>
            <a:endParaRPr sz="10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56" name="Shape 56"/>
          <p:cNvSpPr/>
          <p:nvPr/>
        </p:nvSpPr>
        <p:spPr>
          <a:xfrm>
            <a:off x="469031" y="4578285"/>
            <a:ext cx="1792609" cy="19645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8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New York  </a:t>
            </a:r>
            <a:r>
              <a:rPr lang="en" sz="8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-</a:t>
            </a:r>
            <a:r>
              <a:rPr lang="en" sz="8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  10th February, 2014</a:t>
            </a:r>
            <a:endParaRPr sz="8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57" name="Shape 5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9028" y="620299"/>
            <a:ext cx="1362880" cy="286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s">
  <p:cSld name="CUSTOM_1">
    <p:bg>
      <p:bgPr>
        <a:solidFill>
          <a:srgbClr val="295269"/>
        </a:solid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/>
          <p:nvPr/>
        </p:nvSpPr>
        <p:spPr>
          <a:xfrm>
            <a:off x="469000" y="2073325"/>
            <a:ext cx="7747596" cy="166050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1. Announcements</a:t>
            </a:r>
            <a:endParaRPr sz="1000"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2. Recruiting</a:t>
            </a:r>
            <a:endParaRPr sz="18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3. Product Updates</a:t>
            </a:r>
            <a:endParaRPr sz="18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4.  Weekly Metrics</a:t>
            </a:r>
            <a:endParaRPr sz="18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60" name="Shape 60"/>
          <p:cNvCxnSpPr/>
          <p:nvPr/>
        </p:nvCxnSpPr>
        <p:spPr>
          <a:xfrm>
            <a:off x="469004" y="1765604"/>
            <a:ext cx="267300" cy="0"/>
          </a:xfrm>
          <a:prstGeom prst="straightConnector1">
            <a:avLst/>
          </a:prstGeom>
          <a:noFill/>
          <a:ln w="9525" cap="rnd" cmpd="sng">
            <a:solidFill>
              <a:srgbClr val="EBECED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61" name="Shape 61"/>
          <p:cNvSpPr/>
          <p:nvPr/>
        </p:nvSpPr>
        <p:spPr>
          <a:xfrm>
            <a:off x="469011" y="519150"/>
            <a:ext cx="8210374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Font typeface="Arial"/>
              <a:buNone/>
            </a:pPr>
            <a:r>
              <a:rPr lang="en" sz="2400">
                <a:solidFill>
                  <a:srgbClr val="39D1B4"/>
                </a:solidFill>
                <a:latin typeface="Dosis"/>
                <a:ea typeface="Dosis"/>
                <a:cs typeface="Dosis"/>
                <a:sym typeface="Dosis"/>
              </a:rPr>
              <a:t>CONTENTS</a:t>
            </a:r>
            <a:endParaRPr sz="2400">
              <a:solidFill>
                <a:srgbClr val="39D1B4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62" name="Shape 62"/>
          <p:cNvCxnSpPr/>
          <p:nvPr/>
        </p:nvCxnSpPr>
        <p:spPr>
          <a:xfrm>
            <a:off x="469004" y="3927779"/>
            <a:ext cx="267300" cy="0"/>
          </a:xfrm>
          <a:prstGeom prst="straightConnector1">
            <a:avLst/>
          </a:prstGeom>
          <a:noFill/>
          <a:ln w="9525" cap="rnd" cmpd="sng">
            <a:solidFill>
              <a:srgbClr val="EBECED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Slide">
  <p:cSld name="CUSTOM_6">
    <p:bg>
      <p:bgPr>
        <a:solidFill>
          <a:srgbClr val="6AB1D3"/>
        </a:soli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/>
          <p:nvPr/>
        </p:nvSpPr>
        <p:spPr>
          <a:xfrm>
            <a:off x="469021" y="1906900"/>
            <a:ext cx="8171820" cy="7846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56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MAIN SECTION</a:t>
            </a:r>
            <a:r>
              <a:rPr lang="en" sz="560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" sz="56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0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65" name="Shape 65"/>
          <p:cNvSpPr/>
          <p:nvPr/>
        </p:nvSpPr>
        <p:spPr>
          <a:xfrm>
            <a:off x="469011" y="2738475"/>
            <a:ext cx="8171820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Font typeface="Arial"/>
              <a:buNone/>
            </a:pPr>
            <a:r>
              <a:rPr lang="en" sz="3500" b="0" i="0" u="none" strike="noStrike" cap="none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Subtitle goes here</a:t>
            </a:r>
            <a:endParaRPr sz="10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-section Slide">
  <p:cSld name="CUSTOM_7">
    <p:bg>
      <p:bgPr>
        <a:solidFill>
          <a:srgbClr val="E6E7E8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/>
          <p:nvPr/>
        </p:nvSpPr>
        <p:spPr>
          <a:xfrm>
            <a:off x="469021" y="1906900"/>
            <a:ext cx="8210374" cy="7846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560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SUB-SECTION TITLE</a:t>
            </a:r>
            <a:endParaRPr sz="10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68" name="Shape 68"/>
          <p:cNvSpPr/>
          <p:nvPr/>
        </p:nvSpPr>
        <p:spPr>
          <a:xfrm>
            <a:off x="469011" y="2738475"/>
            <a:ext cx="8210374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Font typeface="Arial"/>
              <a:buNone/>
            </a:pPr>
            <a:r>
              <a:rPr lang="en" sz="35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Subtitle goes here</a:t>
            </a:r>
            <a:endParaRPr sz="10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oal Slide">
  <p:cSld name="CUSTOM_11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/>
          <p:nvPr/>
        </p:nvSpPr>
        <p:spPr>
          <a:xfrm>
            <a:off x="469025" y="1767264"/>
            <a:ext cx="7697398" cy="216065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32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here. Collaboratively administrate empower markets via plug-and-play networks. </a:t>
            </a:r>
            <a:r>
              <a:rPr lang="en" sz="32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32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procrastinate B2C users after </a:t>
            </a:r>
            <a:r>
              <a:rPr lang="en" sz="32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installed base</a:t>
            </a:r>
            <a:r>
              <a:rPr lang="en" sz="32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benefits.</a:t>
            </a:r>
            <a:endParaRPr sz="3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71" name="Shape 71"/>
          <p:cNvSpPr/>
          <p:nvPr/>
        </p:nvSpPr>
        <p:spPr>
          <a:xfrm>
            <a:off x="469031" y="1063194"/>
            <a:ext cx="785826" cy="35498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GOAL</a:t>
            </a:r>
            <a:endParaRPr sz="180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st 1">
  <p:cSld name="CUSTOM_9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/>
          <p:nvPr/>
        </p:nvSpPr>
        <p:spPr>
          <a:xfrm>
            <a:off x="469000" y="2073325"/>
            <a:ext cx="7747596" cy="166050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1. Announcements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2. Recruiting</a:t>
            </a:r>
            <a:endParaRPr sz="18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3. Product Updates</a:t>
            </a:r>
            <a:endParaRPr sz="18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4.  Weekly Metrics</a:t>
            </a:r>
            <a:endParaRPr sz="18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74" name="Shape 74"/>
          <p:cNvCxnSpPr/>
          <p:nvPr/>
        </p:nvCxnSpPr>
        <p:spPr>
          <a:xfrm>
            <a:off x="469004" y="1765604"/>
            <a:ext cx="267300" cy="0"/>
          </a:xfrm>
          <a:prstGeom prst="straightConnector1">
            <a:avLst/>
          </a:prstGeom>
          <a:noFill/>
          <a:ln w="9525" cap="rnd" cmpd="sng">
            <a:solidFill>
              <a:srgbClr val="295269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75" name="Shape 75"/>
          <p:cNvSpPr/>
          <p:nvPr/>
        </p:nvSpPr>
        <p:spPr>
          <a:xfrm>
            <a:off x="469011" y="519150"/>
            <a:ext cx="8210374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Font typeface="Arial"/>
              <a:buNone/>
            </a:pPr>
            <a:r>
              <a:rPr lang="en" sz="2400">
                <a:solidFill>
                  <a:srgbClr val="6AB1D3"/>
                </a:solidFill>
                <a:latin typeface="Dosis"/>
                <a:ea typeface="Dosis"/>
                <a:cs typeface="Dosis"/>
                <a:sym typeface="Dosis"/>
              </a:rPr>
              <a:t>LIST OF THINGS</a:t>
            </a:r>
            <a:endParaRPr sz="2400">
              <a:solidFill>
                <a:srgbClr val="6AB1D3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76" name="Shape 76"/>
          <p:cNvCxnSpPr/>
          <p:nvPr/>
        </p:nvCxnSpPr>
        <p:spPr>
          <a:xfrm>
            <a:off x="469004" y="3927779"/>
            <a:ext cx="267300" cy="0"/>
          </a:xfrm>
          <a:prstGeom prst="straightConnector1">
            <a:avLst/>
          </a:prstGeom>
          <a:noFill/>
          <a:ln w="9525" cap="rnd" cmpd="sng">
            <a:solidFill>
              <a:srgbClr val="295269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st 2">
  <p:cSld name="CUSTOM_8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/>
          <p:nvPr/>
        </p:nvSpPr>
        <p:spPr>
          <a:xfrm>
            <a:off x="469025" y="1083775"/>
            <a:ext cx="8210376" cy="1002302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280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28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79" name="Shape 79"/>
          <p:cNvSpPr/>
          <p:nvPr/>
        </p:nvSpPr>
        <p:spPr>
          <a:xfrm>
            <a:off x="469025" y="2543425"/>
            <a:ext cx="8210374" cy="216632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228600" marR="0" lvl="0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functional solutions</a:t>
            </a:r>
            <a:endParaRPr sz="1800">
              <a:latin typeface="Dosis"/>
              <a:ea typeface="Dosis"/>
              <a:cs typeface="Dosis"/>
              <a:sym typeface="Dosis"/>
            </a:endParaRPr>
          </a:p>
          <a:p>
            <a:pPr marL="228600" marR="0" lvl="0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cross-media value</a:t>
            </a:r>
            <a:endParaRPr sz="1800">
              <a:latin typeface="Dosis"/>
              <a:ea typeface="Dosis"/>
              <a:cs typeface="Dosis"/>
              <a:sym typeface="Dosis"/>
            </a:endParaRPr>
          </a:p>
          <a:p>
            <a:pPr marL="228600" marR="0" lvl="0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maximize timely </a:t>
            </a:r>
            <a:endParaRPr sz="1800">
              <a:latin typeface="Dosis"/>
              <a:ea typeface="Dosis"/>
              <a:cs typeface="Dosis"/>
              <a:sym typeface="Dosis"/>
            </a:endParaRPr>
          </a:p>
          <a:p>
            <a:pPr marL="228600" marR="0" lvl="0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professionally cultivate </a:t>
            </a:r>
            <a:endParaRPr sz="1800">
              <a:latin typeface="Dosis"/>
              <a:ea typeface="Dosis"/>
              <a:cs typeface="Dosis"/>
              <a:sym typeface="Dosis"/>
            </a:endParaRPr>
          </a:p>
          <a:p>
            <a:pPr marL="228600" marR="0" lvl="0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dynamically innovate</a:t>
            </a:r>
            <a:endParaRPr sz="18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0" name="Shape 80"/>
          <p:cNvSpPr/>
          <p:nvPr/>
        </p:nvSpPr>
        <p:spPr>
          <a:xfrm>
            <a:off x="469031" y="489942"/>
            <a:ext cx="809261" cy="35606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80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st 2 - Andy">
  <p:cSld name="CUSTOM_8_1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/>
          <p:nvPr/>
        </p:nvSpPr>
        <p:spPr>
          <a:xfrm>
            <a:off x="469025" y="1083775"/>
            <a:ext cx="8210376" cy="1002302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280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28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3" name="Shape 83"/>
          <p:cNvSpPr/>
          <p:nvPr/>
        </p:nvSpPr>
        <p:spPr>
          <a:xfrm>
            <a:off x="469031" y="489942"/>
            <a:ext cx="809261" cy="35606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80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4" name="Shape 84"/>
          <p:cNvSpPr txBox="1">
            <a:spLocks noGrp="1"/>
          </p:cNvSpPr>
          <p:nvPr>
            <p:ph type="body" idx="1"/>
          </p:nvPr>
        </p:nvSpPr>
        <p:spPr>
          <a:xfrm>
            <a:off x="469025" y="2735200"/>
            <a:ext cx="8210400" cy="2011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Font typeface="Dosis"/>
              <a:buChar char="●"/>
              <a:defRPr sz="2400">
                <a:latin typeface="Dosis"/>
                <a:ea typeface="Dosis"/>
                <a:cs typeface="Dosis"/>
                <a:sym typeface="Dosis"/>
              </a:defRPr>
            </a:lvl1pPr>
            <a:lvl2pPr marL="914400" lvl="1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○"/>
              <a:defRPr sz="600">
                <a:latin typeface="Dosis"/>
                <a:ea typeface="Dosis"/>
                <a:cs typeface="Dosis"/>
                <a:sym typeface="Dosis"/>
              </a:defRPr>
            </a:lvl2pPr>
            <a:lvl3pPr marL="1371600" lvl="2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■"/>
              <a:defRPr sz="600">
                <a:latin typeface="Dosis"/>
                <a:ea typeface="Dosis"/>
                <a:cs typeface="Dosis"/>
                <a:sym typeface="Dosis"/>
              </a:defRPr>
            </a:lvl3pPr>
            <a:lvl4pPr marL="1828800" lvl="3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●"/>
              <a:defRPr sz="600">
                <a:latin typeface="Dosis"/>
                <a:ea typeface="Dosis"/>
                <a:cs typeface="Dosis"/>
                <a:sym typeface="Dosis"/>
              </a:defRPr>
            </a:lvl4pPr>
            <a:lvl5pPr marL="2286000" lvl="4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○"/>
              <a:defRPr sz="600">
                <a:latin typeface="Dosis"/>
                <a:ea typeface="Dosis"/>
                <a:cs typeface="Dosis"/>
                <a:sym typeface="Dosis"/>
              </a:defRPr>
            </a:lvl5pPr>
            <a:lvl6pPr marL="2743200" lvl="5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■"/>
              <a:defRPr sz="600">
                <a:latin typeface="Dosis"/>
                <a:ea typeface="Dosis"/>
                <a:cs typeface="Dosis"/>
                <a:sym typeface="Dosis"/>
              </a:defRPr>
            </a:lvl6pPr>
            <a:lvl7pPr marL="3200400" lvl="6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●"/>
              <a:defRPr sz="600">
                <a:latin typeface="Dosis"/>
                <a:ea typeface="Dosis"/>
                <a:cs typeface="Dosis"/>
                <a:sym typeface="Dosis"/>
              </a:defRPr>
            </a:lvl7pPr>
            <a:lvl8pPr marL="3657600" lvl="7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○"/>
              <a:defRPr sz="600">
                <a:latin typeface="Dosis"/>
                <a:ea typeface="Dosis"/>
                <a:cs typeface="Dosis"/>
                <a:sym typeface="Dosis"/>
              </a:defRPr>
            </a:lvl8pPr>
            <a:lvl9pPr marL="4114800" lvl="8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■"/>
              <a:defRPr sz="600"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-Column">
  <p:cSld name="CUSTOM_3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/>
          <p:nvPr/>
        </p:nvSpPr>
        <p:spPr>
          <a:xfrm>
            <a:off x="469025" y="2498625"/>
            <a:ext cx="3836306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important notes and thoughts.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7" name="Shape 87"/>
          <p:cNvSpPr/>
          <p:nvPr/>
        </p:nvSpPr>
        <p:spPr>
          <a:xfrm>
            <a:off x="469025" y="1083775"/>
            <a:ext cx="8210376" cy="1002302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280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28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8" name="Shape 88"/>
          <p:cNvSpPr/>
          <p:nvPr/>
        </p:nvSpPr>
        <p:spPr>
          <a:xfrm>
            <a:off x="469003" y="489950"/>
            <a:ext cx="3541048" cy="35606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80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9" name="Shape 89"/>
          <p:cNvSpPr/>
          <p:nvPr/>
        </p:nvSpPr>
        <p:spPr>
          <a:xfrm>
            <a:off x="4841000" y="2498625"/>
            <a:ext cx="3836306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important notes </a:t>
            </a:r>
            <a:r>
              <a:rPr lang="en" sz="18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and thoughts</a:t>
            </a: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0" name="Shape 90"/>
          <p:cNvSpPr/>
          <p:nvPr/>
        </p:nvSpPr>
        <p:spPr>
          <a:xfrm>
            <a:off x="4841000" y="3269525"/>
            <a:ext cx="3836306" cy="151804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</a:t>
            </a:r>
            <a:r>
              <a:rPr lang="en" sz="11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1" name="Shape 91"/>
          <p:cNvSpPr/>
          <p:nvPr/>
        </p:nvSpPr>
        <p:spPr>
          <a:xfrm>
            <a:off x="469025" y="3269525"/>
            <a:ext cx="3836306" cy="151804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</a:t>
            </a:r>
            <a:r>
              <a:rPr lang="en" sz="11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-Column">
  <p:cSld name="CUSTOM_4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/>
        </p:nvSpPr>
        <p:spPr>
          <a:xfrm>
            <a:off x="469025" y="1083775"/>
            <a:ext cx="8184726" cy="1002302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280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28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4" name="Shape 94"/>
          <p:cNvSpPr/>
          <p:nvPr/>
        </p:nvSpPr>
        <p:spPr>
          <a:xfrm>
            <a:off x="469025" y="3269525"/>
            <a:ext cx="2460126" cy="151804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5" name="Shape 95"/>
          <p:cNvSpPr/>
          <p:nvPr/>
        </p:nvSpPr>
        <p:spPr>
          <a:xfrm>
            <a:off x="469031" y="2466975"/>
            <a:ext cx="2460126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important notes.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6" name="Shape 96"/>
          <p:cNvSpPr/>
          <p:nvPr/>
        </p:nvSpPr>
        <p:spPr>
          <a:xfrm>
            <a:off x="3345275" y="3261725"/>
            <a:ext cx="2458992" cy="151918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deliverables for real-time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7" name="Shape 97"/>
          <p:cNvSpPr/>
          <p:nvPr/>
        </p:nvSpPr>
        <p:spPr>
          <a:xfrm>
            <a:off x="3345273" y="2463626"/>
            <a:ext cx="2458992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important notes.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8" name="Shape 98"/>
          <p:cNvSpPr/>
          <p:nvPr/>
        </p:nvSpPr>
        <p:spPr>
          <a:xfrm>
            <a:off x="6193600" y="3261725"/>
            <a:ext cx="2460126" cy="151918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unleash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cross-media information without cross-media value. Quickly maximize timely deliverables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9" name="Shape 99"/>
          <p:cNvSpPr/>
          <p:nvPr/>
        </p:nvSpPr>
        <p:spPr>
          <a:xfrm>
            <a:off x="6220375" y="2460275"/>
            <a:ext cx="2458992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important notes.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0" name="Shape 100"/>
          <p:cNvSpPr/>
          <p:nvPr/>
        </p:nvSpPr>
        <p:spPr>
          <a:xfrm>
            <a:off x="469007" y="489950"/>
            <a:ext cx="3036225" cy="35606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80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-Column">
  <p:cSld name="CUSTOM_20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/>
        </p:nvSpPr>
        <p:spPr>
          <a:xfrm>
            <a:off x="536150" y="252797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3" name="Shape 103"/>
          <p:cNvSpPr/>
          <p:nvPr/>
        </p:nvSpPr>
        <p:spPr>
          <a:xfrm>
            <a:off x="536150" y="218193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04" name="Shape 104"/>
          <p:cNvCxnSpPr/>
          <p:nvPr/>
        </p:nvCxnSpPr>
        <p:spPr>
          <a:xfrm>
            <a:off x="536148" y="24570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05" name="Shape 105"/>
          <p:cNvSpPr/>
          <p:nvPr/>
        </p:nvSpPr>
        <p:spPr>
          <a:xfrm>
            <a:off x="2619675" y="218193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06" name="Shape 106"/>
          <p:cNvCxnSpPr/>
          <p:nvPr/>
        </p:nvCxnSpPr>
        <p:spPr>
          <a:xfrm>
            <a:off x="2619673" y="24570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07" name="Shape 107"/>
          <p:cNvSpPr/>
          <p:nvPr/>
        </p:nvSpPr>
        <p:spPr>
          <a:xfrm>
            <a:off x="2619675" y="252797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8" name="Shape 108"/>
          <p:cNvSpPr/>
          <p:nvPr/>
        </p:nvSpPr>
        <p:spPr>
          <a:xfrm>
            <a:off x="4718025" y="218193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09" name="Shape 109"/>
          <p:cNvCxnSpPr/>
          <p:nvPr/>
        </p:nvCxnSpPr>
        <p:spPr>
          <a:xfrm>
            <a:off x="4725435" y="24570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10" name="Shape 110"/>
          <p:cNvSpPr/>
          <p:nvPr/>
        </p:nvSpPr>
        <p:spPr>
          <a:xfrm>
            <a:off x="4718025" y="252797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11" name="Shape 111"/>
          <p:cNvSpPr/>
          <p:nvPr/>
        </p:nvSpPr>
        <p:spPr>
          <a:xfrm>
            <a:off x="6816375" y="218193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12" name="Shape 112"/>
          <p:cNvCxnSpPr/>
          <p:nvPr/>
        </p:nvCxnSpPr>
        <p:spPr>
          <a:xfrm>
            <a:off x="6816373" y="24570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13" name="Shape 113"/>
          <p:cNvSpPr/>
          <p:nvPr/>
        </p:nvSpPr>
        <p:spPr>
          <a:xfrm>
            <a:off x="6816375" y="252797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14" name="Shape 114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536150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Shape 115"/>
          <p:cNvSpPr/>
          <p:nvPr/>
        </p:nvSpPr>
        <p:spPr>
          <a:xfrm>
            <a:off x="536150" y="387012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16" name="Shape 116"/>
          <p:cNvSpPr/>
          <p:nvPr/>
        </p:nvSpPr>
        <p:spPr>
          <a:xfrm>
            <a:off x="536150" y="352408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17" name="Shape 117"/>
          <p:cNvCxnSpPr/>
          <p:nvPr/>
        </p:nvCxnSpPr>
        <p:spPr>
          <a:xfrm>
            <a:off x="536148" y="379919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18" name="Shape 118"/>
          <p:cNvSpPr/>
          <p:nvPr/>
        </p:nvSpPr>
        <p:spPr>
          <a:xfrm>
            <a:off x="2619675" y="352408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19" name="Shape 119"/>
          <p:cNvCxnSpPr/>
          <p:nvPr/>
        </p:nvCxnSpPr>
        <p:spPr>
          <a:xfrm>
            <a:off x="2619673" y="379919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20" name="Shape 120"/>
          <p:cNvSpPr/>
          <p:nvPr/>
        </p:nvSpPr>
        <p:spPr>
          <a:xfrm>
            <a:off x="2619675" y="387012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21" name="Shape 121"/>
          <p:cNvSpPr/>
          <p:nvPr/>
        </p:nvSpPr>
        <p:spPr>
          <a:xfrm>
            <a:off x="4718025" y="352408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22" name="Shape 122"/>
          <p:cNvCxnSpPr/>
          <p:nvPr/>
        </p:nvCxnSpPr>
        <p:spPr>
          <a:xfrm>
            <a:off x="4725435" y="379919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23" name="Shape 123"/>
          <p:cNvSpPr/>
          <p:nvPr/>
        </p:nvSpPr>
        <p:spPr>
          <a:xfrm>
            <a:off x="4718025" y="387012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24" name="Shape 124"/>
          <p:cNvSpPr/>
          <p:nvPr/>
        </p:nvSpPr>
        <p:spPr>
          <a:xfrm>
            <a:off x="6816375" y="352408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25" name="Shape 125"/>
          <p:cNvCxnSpPr/>
          <p:nvPr/>
        </p:nvCxnSpPr>
        <p:spPr>
          <a:xfrm>
            <a:off x="6816373" y="379919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26" name="Shape 126"/>
          <p:cNvSpPr/>
          <p:nvPr/>
        </p:nvSpPr>
        <p:spPr>
          <a:xfrm>
            <a:off x="6816375" y="387012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27" name="Shape 127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2619675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Shape 128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4710563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Shape 129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6823788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Shape 130"/>
          <p:cNvSpPr/>
          <p:nvPr/>
        </p:nvSpPr>
        <p:spPr>
          <a:xfrm>
            <a:off x="536150" y="557454"/>
            <a:ext cx="1834619" cy="29354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A</a:t>
            </a:r>
            <a:endParaRPr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1" name="Shape 131"/>
          <p:cNvSpPr/>
          <p:nvPr/>
        </p:nvSpPr>
        <p:spPr>
          <a:xfrm>
            <a:off x="2619675" y="557454"/>
            <a:ext cx="1834619" cy="29354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B</a:t>
            </a:r>
            <a:endParaRPr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2" name="Shape 132"/>
          <p:cNvSpPr/>
          <p:nvPr/>
        </p:nvSpPr>
        <p:spPr>
          <a:xfrm>
            <a:off x="6801475" y="557454"/>
            <a:ext cx="1834619" cy="29354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D</a:t>
            </a:r>
            <a:endParaRPr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3" name="Shape 133"/>
          <p:cNvSpPr/>
          <p:nvPr/>
        </p:nvSpPr>
        <p:spPr>
          <a:xfrm>
            <a:off x="4717950" y="557454"/>
            <a:ext cx="1834619" cy="29354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C</a:t>
            </a:r>
            <a:endParaRPr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34" name="Shape 134"/>
          <p:cNvCxnSpPr/>
          <p:nvPr/>
        </p:nvCxnSpPr>
        <p:spPr>
          <a:xfrm>
            <a:off x="536148" y="9352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35" name="Shape 135"/>
          <p:cNvCxnSpPr/>
          <p:nvPr/>
        </p:nvCxnSpPr>
        <p:spPr>
          <a:xfrm>
            <a:off x="2619673" y="93524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36" name="Shape 136"/>
          <p:cNvCxnSpPr/>
          <p:nvPr/>
        </p:nvCxnSpPr>
        <p:spPr>
          <a:xfrm>
            <a:off x="4725435" y="93524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37" name="Shape 137"/>
          <p:cNvCxnSpPr/>
          <p:nvPr/>
        </p:nvCxnSpPr>
        <p:spPr>
          <a:xfrm>
            <a:off x="6816373" y="93524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oxes Slide">
  <p:cSld name="CUSTOM_19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Shape 1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359" y="1347812"/>
            <a:ext cx="2434455" cy="244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Shape 140"/>
          <p:cNvSpPr/>
          <p:nvPr/>
        </p:nvSpPr>
        <p:spPr>
          <a:xfrm>
            <a:off x="457359" y="1347812"/>
            <a:ext cx="2434482" cy="2447869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295269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141" name="Shape 141"/>
          <p:cNvSpPr/>
          <p:nvPr/>
        </p:nvSpPr>
        <p:spPr>
          <a:xfrm>
            <a:off x="585722" y="1522982"/>
            <a:ext cx="2177712" cy="29916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6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BOX TITLE</a:t>
            </a:r>
            <a:endParaRPr sz="16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42" name="Shape 142"/>
          <p:cNvCxnSpPr/>
          <p:nvPr/>
        </p:nvCxnSpPr>
        <p:spPr>
          <a:xfrm>
            <a:off x="627023" y="1961728"/>
            <a:ext cx="2095200" cy="0"/>
          </a:xfrm>
          <a:prstGeom prst="straightConnector1">
            <a:avLst/>
          </a:prstGeom>
          <a:noFill/>
          <a:ln w="9525" cap="rnd" cmpd="sng">
            <a:solidFill>
              <a:srgbClr val="E6E7E8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43" name="Shape 143"/>
          <p:cNvSpPr/>
          <p:nvPr/>
        </p:nvSpPr>
        <p:spPr>
          <a:xfrm>
            <a:off x="641533" y="2167111"/>
            <a:ext cx="2066106" cy="1378502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44" name="Shape 14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354758" y="1347812"/>
            <a:ext cx="2434455" cy="244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Shape 145"/>
          <p:cNvSpPr/>
          <p:nvPr/>
        </p:nvSpPr>
        <p:spPr>
          <a:xfrm>
            <a:off x="3354758" y="1347812"/>
            <a:ext cx="2434482" cy="2447869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295269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146" name="Shape 146"/>
          <p:cNvSpPr/>
          <p:nvPr/>
        </p:nvSpPr>
        <p:spPr>
          <a:xfrm>
            <a:off x="3483123" y="1522982"/>
            <a:ext cx="2177712" cy="29916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6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BOX TITLE</a:t>
            </a:r>
            <a:endParaRPr sz="16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47" name="Shape 147"/>
          <p:cNvCxnSpPr/>
          <p:nvPr/>
        </p:nvCxnSpPr>
        <p:spPr>
          <a:xfrm>
            <a:off x="3524422" y="1961728"/>
            <a:ext cx="2095200" cy="0"/>
          </a:xfrm>
          <a:prstGeom prst="straightConnector1">
            <a:avLst/>
          </a:prstGeom>
          <a:noFill/>
          <a:ln w="9525" cap="rnd" cmpd="sng">
            <a:solidFill>
              <a:srgbClr val="E6E7E8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48" name="Shape 148"/>
          <p:cNvSpPr/>
          <p:nvPr/>
        </p:nvSpPr>
        <p:spPr>
          <a:xfrm>
            <a:off x="3538933" y="2167111"/>
            <a:ext cx="2066106" cy="1378502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49" name="Shape 14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252158" y="1347812"/>
            <a:ext cx="2434455" cy="244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Shape 150"/>
          <p:cNvSpPr/>
          <p:nvPr/>
        </p:nvSpPr>
        <p:spPr>
          <a:xfrm>
            <a:off x="6252158" y="1347812"/>
            <a:ext cx="2434482" cy="2447869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295269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151" name="Shape 151"/>
          <p:cNvSpPr/>
          <p:nvPr/>
        </p:nvSpPr>
        <p:spPr>
          <a:xfrm>
            <a:off x="6380522" y="1522982"/>
            <a:ext cx="2177712" cy="29916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6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BOX TITLE</a:t>
            </a:r>
            <a:endParaRPr sz="16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52" name="Shape 152"/>
          <p:cNvCxnSpPr/>
          <p:nvPr/>
        </p:nvCxnSpPr>
        <p:spPr>
          <a:xfrm>
            <a:off x="6421822" y="1961728"/>
            <a:ext cx="2095200" cy="0"/>
          </a:xfrm>
          <a:prstGeom prst="straightConnector1">
            <a:avLst/>
          </a:prstGeom>
          <a:noFill/>
          <a:ln w="9525" cap="rnd" cmpd="sng">
            <a:solidFill>
              <a:srgbClr val="E6E7E8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53" name="Shape 153"/>
          <p:cNvSpPr/>
          <p:nvPr/>
        </p:nvSpPr>
        <p:spPr>
          <a:xfrm>
            <a:off x="6436332" y="2167111"/>
            <a:ext cx="2066106" cy="1378502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ngle-Image Normal">
  <p:cSld name="CUSTOM_13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/>
          <p:nvPr/>
        </p:nvSpPr>
        <p:spPr>
          <a:xfrm>
            <a:off x="6096000" y="0"/>
            <a:ext cx="3048000" cy="5143500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Shape 156"/>
          <p:cNvSpPr txBox="1"/>
          <p:nvPr/>
        </p:nvSpPr>
        <p:spPr>
          <a:xfrm>
            <a:off x="6291250" y="280950"/>
            <a:ext cx="2562300" cy="14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Title, could be longer or more wordy</a:t>
            </a:r>
            <a:endParaRPr sz="28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57" name="Shape 157"/>
          <p:cNvSpPr txBox="1"/>
          <p:nvPr/>
        </p:nvSpPr>
        <p:spPr>
          <a:xfrm>
            <a:off x="6257950" y="1843050"/>
            <a:ext cx="2628900" cy="30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Commentary</a:t>
            </a:r>
            <a:endParaRPr sz="1100" b="1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Lorem ipsum dolor sit amet, consectetur adipiscing elit. Proin auctor odio eu ante egestas convallis. Etiam neque justo.</a:t>
            </a:r>
            <a:endParaRPr sz="11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Trends</a:t>
            </a:r>
            <a:endParaRPr sz="1100" b="1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Lorem ipsum dolor sit amet, consectetur adipiscing elit. Proin auctor odio eu ante egestas convallis. Etiam neque justo.</a:t>
            </a:r>
            <a:endParaRPr sz="11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Key Findings</a:t>
            </a:r>
            <a:endParaRPr sz="1100" b="1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Lorem ipsum dolor sit amet, consectetur adipiscing elit. Proin auctor odio eu ante egestas convallis. Etiam neque justo.</a:t>
            </a:r>
            <a:endParaRPr sz="11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58" name="Shape 158"/>
          <p:cNvSpPr/>
          <p:nvPr/>
        </p:nvSpPr>
        <p:spPr>
          <a:xfrm>
            <a:off x="486668" y="359490"/>
            <a:ext cx="2423304" cy="227707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5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IMAGE TITLE</a:t>
            </a:r>
            <a:endParaRPr sz="1500"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59" name="Shape 15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86668" y="784766"/>
            <a:ext cx="4521770" cy="3425651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Shape 160"/>
          <p:cNvSpPr/>
          <p:nvPr/>
        </p:nvSpPr>
        <p:spPr>
          <a:xfrm>
            <a:off x="486668" y="4452635"/>
            <a:ext cx="3240378" cy="33372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cross-media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information without cross-media.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-Image Slide">
  <p:cSld name="CUSTOM_14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/>
          <p:nvPr/>
        </p:nvSpPr>
        <p:spPr>
          <a:xfrm>
            <a:off x="632594" y="4102372"/>
            <a:ext cx="2438905" cy="33372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cross-media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information without cross-media.</a:t>
            </a:r>
            <a:endParaRPr sz="11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63" name="Shape 163"/>
          <p:cNvSpPr/>
          <p:nvPr/>
        </p:nvSpPr>
        <p:spPr>
          <a:xfrm>
            <a:off x="640407" y="705146"/>
            <a:ext cx="2423304" cy="159617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5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IMAGE TITLE</a:t>
            </a:r>
            <a:endParaRPr sz="1500"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64" name="Shape 16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44872" y="1111745"/>
            <a:ext cx="3578572" cy="2711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Shape 16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878139" y="1111745"/>
            <a:ext cx="3578572" cy="2711276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Shape 166"/>
          <p:cNvSpPr/>
          <p:nvPr/>
        </p:nvSpPr>
        <p:spPr>
          <a:xfrm>
            <a:off x="4874790" y="4103488"/>
            <a:ext cx="2438905" cy="33485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cross-media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information without cross-media.</a:t>
            </a:r>
            <a:endParaRPr sz="11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67" name="Shape 167"/>
          <p:cNvSpPr/>
          <p:nvPr/>
        </p:nvSpPr>
        <p:spPr>
          <a:xfrm>
            <a:off x="4882604" y="707379"/>
            <a:ext cx="2423304" cy="158483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5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IMAGE TITLE</a:t>
            </a:r>
            <a:endParaRPr sz="1500"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atement 1">
  <p:cSld name="CUSTOM_15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Shape 169"/>
          <p:cNvPicPr preferRelativeResize="0"/>
          <p:nvPr/>
        </p:nvPicPr>
        <p:blipFill rotWithShape="1">
          <a:blip r:embed="rId2">
            <a:alphaModFix/>
          </a:blip>
          <a:srcRect b="15626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Shape 17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04056">
              <a:alpha val="824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Shape 171"/>
          <p:cNvSpPr txBox="1"/>
          <p:nvPr/>
        </p:nvSpPr>
        <p:spPr>
          <a:xfrm>
            <a:off x="1152550" y="1666975"/>
            <a:ext cx="66390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This is a bold statement or “quote” with a full bleed image</a:t>
            </a:r>
            <a:endParaRPr sz="40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72" name="Shape 172"/>
          <p:cNvSpPr txBox="1"/>
          <p:nvPr/>
        </p:nvSpPr>
        <p:spPr>
          <a:xfrm>
            <a:off x="1514500" y="3381475"/>
            <a:ext cx="59151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Name of Author (if it’s a quote)</a:t>
            </a:r>
            <a:endParaRPr sz="16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atement 2">
  <p:cSld name="CUSTOM_16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Shape 17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Shape 17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04056">
              <a:alpha val="824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Shape 176"/>
          <p:cNvSpPr txBox="1"/>
          <p:nvPr/>
        </p:nvSpPr>
        <p:spPr>
          <a:xfrm>
            <a:off x="1152550" y="1666975"/>
            <a:ext cx="66390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This is a bold statement or “quote” with a full bleed image</a:t>
            </a:r>
            <a:endParaRPr sz="40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77" name="Shape 177"/>
          <p:cNvSpPr txBox="1"/>
          <p:nvPr/>
        </p:nvSpPr>
        <p:spPr>
          <a:xfrm>
            <a:off x="1514500" y="3381475"/>
            <a:ext cx="59151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Name of Author (if it’s a quote)</a:t>
            </a:r>
            <a:endParaRPr sz="16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erson Slide">
  <p:cSld name="CUSTOM_17">
    <p:bg>
      <p:bgPr>
        <a:solidFill>
          <a:srgbClr val="000000"/>
        </a:solidFill>
        <a:effectLst/>
      </p:bgPr>
    </p:bg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Shape 17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51435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Shape 180"/>
          <p:cNvSpPr txBox="1"/>
          <p:nvPr/>
        </p:nvSpPr>
        <p:spPr>
          <a:xfrm>
            <a:off x="5581675" y="1952725"/>
            <a:ext cx="2409900" cy="16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Passionate developer, lover of pizza and cute little dogs. Previously at Acme Inc and Awesome Startup.</a:t>
            </a:r>
            <a:endParaRPr sz="18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81" name="Shape 181"/>
          <p:cNvSpPr txBox="1"/>
          <p:nvPr/>
        </p:nvSpPr>
        <p:spPr>
          <a:xfrm>
            <a:off x="5581675" y="1095475"/>
            <a:ext cx="2409900" cy="9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Welcome</a:t>
            </a:r>
            <a:endParaRPr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John Coder</a:t>
            </a:r>
            <a:endParaRPr sz="24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ogo over white">
  <p:cSld name="CUSTOM_5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Shape 18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Shape 1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9949" y="2258699"/>
            <a:ext cx="2984101" cy="62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ogo over blue" type="titleOnly">
  <p:cSld name="TITLE_ONLY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Shape 18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Shape 1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9946" y="2257954"/>
            <a:ext cx="2984101" cy="6275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inal Slide">
  <p:cSld name="CUSTOM_18">
    <p:bg>
      <p:bgPr>
        <a:solidFill>
          <a:srgbClr val="295269"/>
        </a:solidFill>
        <a:effectLst/>
      </p:bgPr>
    </p:bg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/>
          <p:nvPr/>
        </p:nvSpPr>
        <p:spPr>
          <a:xfrm>
            <a:off x="469021" y="2179413"/>
            <a:ext cx="8210374" cy="7846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56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THANKS!</a:t>
            </a:r>
            <a:endParaRPr sz="10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90" name="Shape 190"/>
          <p:cNvSpPr/>
          <p:nvPr/>
        </p:nvSpPr>
        <p:spPr>
          <a:xfrm>
            <a:off x="2676525" y="3243775"/>
            <a:ext cx="3790948" cy="66155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Zach Sims   </a:t>
            </a:r>
            <a:endParaRPr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2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@zsims   </a:t>
            </a:r>
            <a:endParaRPr sz="12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2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zach@codecademy.com</a:t>
            </a:r>
            <a:endParaRPr sz="12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91" name="Shape 19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890566" y="1496600"/>
            <a:ext cx="1362880" cy="286626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Shape 192"/>
          <p:cNvSpPr/>
          <p:nvPr/>
        </p:nvSpPr>
        <p:spPr>
          <a:xfrm>
            <a:off x="2676525" y="4634425"/>
            <a:ext cx="3790948" cy="3472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C8CACB"/>
              </a:buClr>
              <a:buFont typeface="Arial"/>
              <a:buNone/>
            </a:pPr>
            <a:r>
              <a:rPr lang="en" sz="1200">
                <a:solidFill>
                  <a:srgbClr val="C8CACB"/>
                </a:solidFill>
                <a:latin typeface="Dosis"/>
                <a:ea typeface="Dosis"/>
                <a:cs typeface="Dosis"/>
                <a:sym typeface="Dosis"/>
              </a:rPr>
              <a:t>WE’RE HIRING:</a:t>
            </a:r>
            <a:r>
              <a:rPr lang="en" sz="1200">
                <a:solidFill>
                  <a:srgbClr val="F4F5F5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" sz="12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http://www.codecademy.com/about/jobs</a:t>
            </a:r>
            <a:endParaRPr sz="12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endParaRPr sz="12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meline">
  <p:cSld name="CUSTOM_21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5" name="Shape 195"/>
          <p:cNvCxnSpPr/>
          <p:nvPr/>
        </p:nvCxnSpPr>
        <p:spPr>
          <a:xfrm>
            <a:off x="381150" y="4509450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6" name="Shape 196"/>
          <p:cNvSpPr txBox="1"/>
          <p:nvPr/>
        </p:nvSpPr>
        <p:spPr>
          <a:xfrm>
            <a:off x="419725" y="4480500"/>
            <a:ext cx="13098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Dosis"/>
                <a:ea typeface="Dosis"/>
                <a:cs typeface="Dosis"/>
                <a:sym typeface="Dosis"/>
              </a:rPr>
              <a:t>Q2</a:t>
            </a:r>
            <a:endParaRPr sz="9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97" name="Shape 197"/>
          <p:cNvCxnSpPr/>
          <p:nvPr/>
        </p:nvCxnSpPr>
        <p:spPr>
          <a:xfrm>
            <a:off x="3202338" y="4509450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8" name="Shape 198"/>
          <p:cNvSpPr txBox="1"/>
          <p:nvPr/>
        </p:nvSpPr>
        <p:spPr>
          <a:xfrm>
            <a:off x="3240913" y="4480500"/>
            <a:ext cx="13098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Dosis"/>
                <a:ea typeface="Dosis"/>
                <a:cs typeface="Dosis"/>
                <a:sym typeface="Dosis"/>
              </a:rPr>
              <a:t>Q3</a:t>
            </a:r>
            <a:endParaRPr sz="9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99" name="Shape 199"/>
          <p:cNvCxnSpPr/>
          <p:nvPr/>
        </p:nvCxnSpPr>
        <p:spPr>
          <a:xfrm>
            <a:off x="6023550" y="4509450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0" name="Shape 200"/>
          <p:cNvSpPr txBox="1"/>
          <p:nvPr/>
        </p:nvSpPr>
        <p:spPr>
          <a:xfrm>
            <a:off x="6062125" y="4480500"/>
            <a:ext cx="13098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Dosis"/>
                <a:ea typeface="Dosis"/>
                <a:cs typeface="Dosis"/>
                <a:sym typeface="Dosis"/>
              </a:rPr>
              <a:t>Q4</a:t>
            </a:r>
            <a:endParaRPr sz="9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01" name="Shape 201"/>
          <p:cNvCxnSpPr/>
          <p:nvPr/>
        </p:nvCxnSpPr>
        <p:spPr>
          <a:xfrm>
            <a:off x="381150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2" name="Shape 202"/>
          <p:cNvSpPr txBox="1"/>
          <p:nvPr/>
        </p:nvSpPr>
        <p:spPr>
          <a:xfrm>
            <a:off x="419725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July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03" name="Shape 203"/>
          <p:cNvSpPr txBox="1"/>
          <p:nvPr/>
        </p:nvSpPr>
        <p:spPr>
          <a:xfrm>
            <a:off x="1365081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August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04" name="Shape 204"/>
          <p:cNvCxnSpPr/>
          <p:nvPr/>
        </p:nvCxnSpPr>
        <p:spPr>
          <a:xfrm>
            <a:off x="1326506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5" name="Shape 205"/>
          <p:cNvSpPr txBox="1"/>
          <p:nvPr/>
        </p:nvSpPr>
        <p:spPr>
          <a:xfrm>
            <a:off x="2312269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September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06" name="Shape 206"/>
          <p:cNvCxnSpPr/>
          <p:nvPr/>
        </p:nvCxnSpPr>
        <p:spPr>
          <a:xfrm>
            <a:off x="2273694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7" name="Shape 207"/>
          <p:cNvCxnSpPr/>
          <p:nvPr/>
        </p:nvCxnSpPr>
        <p:spPr>
          <a:xfrm>
            <a:off x="6023550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8" name="Shape 208"/>
          <p:cNvSpPr txBox="1"/>
          <p:nvPr/>
        </p:nvSpPr>
        <p:spPr>
          <a:xfrm>
            <a:off x="6062125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January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09" name="Shape 209"/>
          <p:cNvSpPr txBox="1"/>
          <p:nvPr/>
        </p:nvSpPr>
        <p:spPr>
          <a:xfrm>
            <a:off x="7007480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February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10" name="Shape 210"/>
          <p:cNvCxnSpPr/>
          <p:nvPr/>
        </p:nvCxnSpPr>
        <p:spPr>
          <a:xfrm>
            <a:off x="6968905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1" name="Shape 211"/>
          <p:cNvSpPr txBox="1"/>
          <p:nvPr/>
        </p:nvSpPr>
        <p:spPr>
          <a:xfrm>
            <a:off x="7954669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March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12" name="Shape 212"/>
          <p:cNvCxnSpPr/>
          <p:nvPr/>
        </p:nvCxnSpPr>
        <p:spPr>
          <a:xfrm>
            <a:off x="7916094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3" name="Shape 213"/>
          <p:cNvCxnSpPr/>
          <p:nvPr/>
        </p:nvCxnSpPr>
        <p:spPr>
          <a:xfrm>
            <a:off x="3202350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4" name="Shape 214"/>
          <p:cNvSpPr txBox="1"/>
          <p:nvPr/>
        </p:nvSpPr>
        <p:spPr>
          <a:xfrm>
            <a:off x="3240925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October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15" name="Shape 215"/>
          <p:cNvSpPr txBox="1"/>
          <p:nvPr/>
        </p:nvSpPr>
        <p:spPr>
          <a:xfrm>
            <a:off x="4186280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November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16" name="Shape 216"/>
          <p:cNvCxnSpPr/>
          <p:nvPr/>
        </p:nvCxnSpPr>
        <p:spPr>
          <a:xfrm>
            <a:off x="4147705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7" name="Shape 217"/>
          <p:cNvSpPr txBox="1"/>
          <p:nvPr/>
        </p:nvSpPr>
        <p:spPr>
          <a:xfrm>
            <a:off x="5133469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December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18" name="Shape 218"/>
          <p:cNvCxnSpPr/>
          <p:nvPr/>
        </p:nvCxnSpPr>
        <p:spPr>
          <a:xfrm>
            <a:off x="5094894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9" name="Shape 219"/>
          <p:cNvCxnSpPr/>
          <p:nvPr/>
        </p:nvCxnSpPr>
        <p:spPr>
          <a:xfrm>
            <a:off x="3202338" y="977325"/>
            <a:ext cx="0" cy="28935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20" name="Shape 220"/>
          <p:cNvCxnSpPr/>
          <p:nvPr/>
        </p:nvCxnSpPr>
        <p:spPr>
          <a:xfrm>
            <a:off x="6023550" y="977325"/>
            <a:ext cx="0" cy="28935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21" name="Shape 221"/>
          <p:cNvCxnSpPr/>
          <p:nvPr/>
        </p:nvCxnSpPr>
        <p:spPr>
          <a:xfrm>
            <a:off x="381150" y="977325"/>
            <a:ext cx="0" cy="28935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222" name="Shape 222"/>
          <p:cNvSpPr/>
          <p:nvPr/>
        </p:nvSpPr>
        <p:spPr>
          <a:xfrm>
            <a:off x="1326500" y="3228775"/>
            <a:ext cx="1881300" cy="2148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Spec definition</a:t>
            </a:r>
            <a:endParaRPr sz="1000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3" name="Shape 223"/>
          <p:cNvSpPr/>
          <p:nvPr/>
        </p:nvSpPr>
        <p:spPr>
          <a:xfrm>
            <a:off x="3207925" y="3228775"/>
            <a:ext cx="2815500" cy="2148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Evaluate, and build</a:t>
            </a:r>
            <a:endParaRPr sz="1000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4" name="Shape 224"/>
          <p:cNvSpPr/>
          <p:nvPr/>
        </p:nvSpPr>
        <p:spPr>
          <a:xfrm>
            <a:off x="6023552" y="3443581"/>
            <a:ext cx="1500300" cy="2148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non-US app store?</a:t>
            </a:r>
            <a:endParaRPr sz="1000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5" name="Shape 225"/>
          <p:cNvSpPr/>
          <p:nvPr/>
        </p:nvSpPr>
        <p:spPr>
          <a:xfrm>
            <a:off x="1326450" y="1196281"/>
            <a:ext cx="2294400" cy="2148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LTP 1+2 francine release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6" name="Shape 226"/>
          <p:cNvSpPr/>
          <p:nvPr/>
        </p:nvSpPr>
        <p:spPr>
          <a:xfrm>
            <a:off x="3620852" y="1196281"/>
            <a:ext cx="1122000" cy="2148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final release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7" name="Shape 227"/>
          <p:cNvSpPr/>
          <p:nvPr/>
        </p:nvSpPr>
        <p:spPr>
          <a:xfrm>
            <a:off x="1326450" y="1501081"/>
            <a:ext cx="1881300" cy="2148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HT: 100 interviews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8" name="Shape 228"/>
          <p:cNvSpPr/>
          <p:nvPr/>
        </p:nvSpPr>
        <p:spPr>
          <a:xfrm>
            <a:off x="3210751" y="1501081"/>
            <a:ext cx="1391400" cy="3237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hireability funnel + integration?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9" name="Shape 229"/>
          <p:cNvSpPr/>
          <p:nvPr/>
        </p:nvSpPr>
        <p:spPr>
          <a:xfrm>
            <a:off x="1326450" y="2255231"/>
            <a:ext cx="1881300" cy="214800"/>
          </a:xfrm>
          <a:prstGeom prst="roundRect">
            <a:avLst>
              <a:gd name="adj" fmla="val 0"/>
            </a:avLst>
          </a:prstGeom>
          <a:solidFill>
            <a:srgbClr val="59A1C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Peer Code Review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0" name="Shape 230"/>
          <p:cNvSpPr/>
          <p:nvPr/>
        </p:nvSpPr>
        <p:spPr>
          <a:xfrm>
            <a:off x="1326450" y="2552106"/>
            <a:ext cx="1881300" cy="214800"/>
          </a:xfrm>
          <a:prstGeom prst="roundRect">
            <a:avLst>
              <a:gd name="adj" fmla="val 0"/>
            </a:avLst>
          </a:prstGeom>
          <a:solidFill>
            <a:srgbClr val="59A1C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Guidance Counselor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1" name="Shape 231"/>
          <p:cNvSpPr/>
          <p:nvPr/>
        </p:nvSpPr>
        <p:spPr>
          <a:xfrm>
            <a:off x="7313577" y="3228781"/>
            <a:ext cx="1500300" cy="2148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Deliver to US app store</a:t>
            </a:r>
            <a:endParaRPr sz="1000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32" name="Shape 232"/>
          <p:cNvCxnSpPr/>
          <p:nvPr/>
        </p:nvCxnSpPr>
        <p:spPr>
          <a:xfrm>
            <a:off x="8813875" y="977325"/>
            <a:ext cx="0" cy="28935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233" name="Shape 233"/>
          <p:cNvSpPr/>
          <p:nvPr/>
        </p:nvSpPr>
        <p:spPr>
          <a:xfrm>
            <a:off x="6216263" y="641550"/>
            <a:ext cx="142500" cy="142500"/>
          </a:xfrm>
          <a:prstGeom prst="rect">
            <a:avLst/>
          </a:prstGeom>
          <a:solidFill>
            <a:srgbClr val="2952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Shape 234"/>
          <p:cNvSpPr txBox="1"/>
          <p:nvPr/>
        </p:nvSpPr>
        <p:spPr>
          <a:xfrm>
            <a:off x="6327286" y="536775"/>
            <a:ext cx="9723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LTP3</a:t>
            </a:r>
            <a:endParaRPr sz="11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5" name="Shape 235"/>
          <p:cNvSpPr txBox="1"/>
          <p:nvPr/>
        </p:nvSpPr>
        <p:spPr>
          <a:xfrm>
            <a:off x="7040238" y="536775"/>
            <a:ext cx="10719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AB1D3"/>
                </a:solidFill>
                <a:latin typeface="Dosis"/>
                <a:ea typeface="Dosis"/>
                <a:cs typeface="Dosis"/>
                <a:sym typeface="Dosis"/>
              </a:rPr>
              <a:t>Community + $</a:t>
            </a:r>
            <a:endParaRPr sz="1100">
              <a:solidFill>
                <a:srgbClr val="6AB1D3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6" name="Shape 236"/>
          <p:cNvSpPr/>
          <p:nvPr/>
        </p:nvSpPr>
        <p:spPr>
          <a:xfrm>
            <a:off x="6929213" y="641550"/>
            <a:ext cx="142500" cy="142500"/>
          </a:xfrm>
          <a:prstGeom prst="rect">
            <a:avLst/>
          </a:prstGeom>
          <a:solidFill>
            <a:srgbClr val="6AB1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Shape 237"/>
          <p:cNvSpPr txBox="1"/>
          <p:nvPr/>
        </p:nvSpPr>
        <p:spPr>
          <a:xfrm>
            <a:off x="8301731" y="536775"/>
            <a:ext cx="10719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40D7C1"/>
                </a:solidFill>
                <a:latin typeface="Dosis"/>
                <a:ea typeface="Dosis"/>
                <a:cs typeface="Dosis"/>
                <a:sym typeface="Dosis"/>
              </a:rPr>
              <a:t>Mobile</a:t>
            </a:r>
            <a:endParaRPr sz="1100">
              <a:solidFill>
                <a:srgbClr val="40D7C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8" name="Shape 238"/>
          <p:cNvSpPr/>
          <p:nvPr/>
        </p:nvSpPr>
        <p:spPr>
          <a:xfrm>
            <a:off x="8190706" y="641550"/>
            <a:ext cx="142500" cy="142500"/>
          </a:xfrm>
          <a:prstGeom prst="rect">
            <a:avLst/>
          </a:prstGeom>
          <a:solidFill>
            <a:srgbClr val="40D7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39" name="Shape 239"/>
          <p:cNvCxnSpPr/>
          <p:nvPr/>
        </p:nvCxnSpPr>
        <p:spPr>
          <a:xfrm>
            <a:off x="381150" y="3849525"/>
            <a:ext cx="84351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40" name="Shape 240"/>
          <p:cNvCxnSpPr/>
          <p:nvPr/>
        </p:nvCxnSpPr>
        <p:spPr>
          <a:xfrm>
            <a:off x="381150" y="977325"/>
            <a:ext cx="84351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41" name="Shape 241"/>
          <p:cNvCxnSpPr/>
          <p:nvPr/>
        </p:nvCxnSpPr>
        <p:spPr>
          <a:xfrm>
            <a:off x="381150" y="2017875"/>
            <a:ext cx="84351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42" name="Shape 242"/>
          <p:cNvCxnSpPr/>
          <p:nvPr/>
        </p:nvCxnSpPr>
        <p:spPr>
          <a:xfrm>
            <a:off x="381150" y="2987150"/>
            <a:ext cx="84351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49" name="Shape 249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50" name="Shape 25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53" name="Shape 25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56" name="Shape 25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57" name="Shape 25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0" name="Shape 26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1" name="Shape 261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2" name="Shape 26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5" name="Shape 26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68" name="Shape 268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9" name="Shape 26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272" name="Shape 27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Shape 275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76" name="Shape 276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77" name="Shape 277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8" name="Shape 27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281" name="Shape 28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84" name="Shape 284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85" name="Shape 28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45" name="Shape 24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46" name="Shape 24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Shape 292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295269"/>
                </a:solidFill>
              </a:rPr>
              <a:t>SQL Capstone Templates</a:t>
            </a:r>
            <a:endParaRPr b="1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3" name="Shape 293"/>
          <p:cNvSpPr txBox="1"/>
          <p:nvPr/>
        </p:nvSpPr>
        <p:spPr>
          <a:xfrm>
            <a:off x="311700" y="1265275"/>
            <a:ext cx="8061300" cy="325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You can use these templates in the capstone presentation for Learn SQL from Scratch!</a:t>
            </a:r>
            <a:endParaRPr sz="24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endParaRPr sz="24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100"/>
              </a:spcBef>
              <a:spcAft>
                <a:spcPts val="1100"/>
              </a:spcAft>
              <a:buNone/>
            </a:pPr>
            <a:r>
              <a:rPr lang="en" sz="24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Copy the ones you'd like to use and write your own content.</a:t>
            </a:r>
            <a:endParaRPr sz="24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 txBox="1"/>
          <p:nvPr/>
        </p:nvSpPr>
        <p:spPr>
          <a:xfrm>
            <a:off x="311700" y="292625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2400" b="1" dirty="0">
                <a:solidFill>
                  <a:srgbClr val="009193"/>
                </a:solidFill>
              </a:rPr>
              <a:t>4. What is the User Journey?</a:t>
            </a:r>
            <a:endParaRPr sz="2400"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1" name="Shape 331"/>
          <p:cNvSpPr txBox="1"/>
          <p:nvPr/>
        </p:nvSpPr>
        <p:spPr>
          <a:xfrm>
            <a:off x="177975" y="1201325"/>
            <a:ext cx="4790265" cy="3390995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71450" tIns="91425" rIns="91425" bIns="91425" anchor="t" anchorCtr="0">
            <a:noAutofit/>
          </a:bodyPr>
          <a:lstStyle/>
          <a:p>
            <a:pPr marL="171450" indent="-190500">
              <a:lnSpc>
                <a:spcPct val="115000"/>
              </a:lnSpc>
              <a:buSzPts val="1200"/>
              <a:buFont typeface="Arial"/>
              <a:buChar char="●"/>
            </a:pPr>
            <a:r>
              <a:rPr lang="en-US" dirty="0"/>
              <a:t>How many LAST touches is each campaign responsible for?</a:t>
            </a:r>
          </a:p>
          <a:p>
            <a:pPr marL="171450" lvl="2" indent="-190500">
              <a:lnSpc>
                <a:spcPct val="115000"/>
              </a:lnSpc>
              <a:buSzPts val="1200"/>
              <a:buFont typeface="Arial"/>
              <a:buChar char="●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The “weekly-newsletter”  email campaign led to 447 last touches.</a:t>
            </a:r>
          </a:p>
          <a:p>
            <a:pPr marL="171450" lvl="2" indent="-190500">
              <a:lnSpc>
                <a:spcPct val="115000"/>
              </a:lnSpc>
              <a:buSzPts val="1200"/>
              <a:buFont typeface="Arial"/>
              <a:buChar char="●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The “retargeting-ad” via Facebook campaign led to 443 last touches.</a:t>
            </a:r>
          </a:p>
          <a:p>
            <a:pPr marL="171450" lvl="2" indent="-190500">
              <a:lnSpc>
                <a:spcPct val="115000"/>
              </a:lnSpc>
              <a:buSzPts val="1200"/>
              <a:buFont typeface="Arial"/>
              <a:buChar char="●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The “retargeting-campaign” via email campaign led to 245 last touches.</a:t>
            </a:r>
          </a:p>
          <a:p>
            <a:pPr marL="171450" lvl="2" indent="-190500">
              <a:lnSpc>
                <a:spcPct val="115000"/>
              </a:lnSpc>
              <a:buSzPts val="1200"/>
              <a:buFont typeface="Arial"/>
              <a:buChar char="●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The “getting-to-know-cool-</a:t>
            </a:r>
            <a:r>
              <a:rPr lang="en-US" sz="1200" dirty="0" err="1">
                <a:latin typeface="Roboto"/>
                <a:ea typeface="Roboto"/>
                <a:cs typeface="Roboto"/>
                <a:sym typeface="Roboto"/>
              </a:rPr>
              <a:t>tshirts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” via the NYTimes campaign led to 232 last touches.</a:t>
            </a:r>
          </a:p>
          <a:p>
            <a:pPr marL="171450" lvl="2" indent="-190500">
              <a:lnSpc>
                <a:spcPct val="115000"/>
              </a:lnSpc>
              <a:buSzPts val="1200"/>
              <a:buFont typeface="Arial"/>
              <a:buChar char="●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The “ten-crazy-cool-</a:t>
            </a:r>
            <a:r>
              <a:rPr lang="en-US" sz="1200" dirty="0" err="1">
                <a:latin typeface="Roboto"/>
                <a:ea typeface="Roboto"/>
                <a:cs typeface="Roboto"/>
                <a:sym typeface="Roboto"/>
              </a:rPr>
              <a:t>tshirts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-facts” via Buzzfeed campaign led to 190 last touches.</a:t>
            </a:r>
          </a:p>
          <a:p>
            <a:pPr marL="171450" lvl="2" indent="-190500">
              <a:lnSpc>
                <a:spcPct val="115000"/>
              </a:lnSpc>
              <a:buSzPts val="1200"/>
              <a:buFont typeface="Arial"/>
              <a:buChar char="●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The “interview-with-cool-</a:t>
            </a:r>
            <a:r>
              <a:rPr lang="en-US" sz="1200" dirty="0" err="1">
                <a:latin typeface="Roboto"/>
                <a:ea typeface="Roboto"/>
                <a:cs typeface="Roboto"/>
                <a:sym typeface="Roboto"/>
              </a:rPr>
              <a:t>tshirts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-founder” via Medium campaign led to 184 last touches.</a:t>
            </a:r>
          </a:p>
          <a:p>
            <a:pPr marL="171450" lvl="2" indent="-190500">
              <a:lnSpc>
                <a:spcPct val="115000"/>
              </a:lnSpc>
              <a:buSzPts val="1200"/>
              <a:buFont typeface="Arial"/>
              <a:buChar char="●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The “paid-search” via Google led to 178 last touches.</a:t>
            </a:r>
          </a:p>
          <a:p>
            <a:pPr marL="171450" lvl="2" indent="-190500">
              <a:lnSpc>
                <a:spcPct val="115000"/>
              </a:lnSpc>
              <a:buSzPts val="1200"/>
              <a:buFont typeface="Arial"/>
              <a:buChar char="●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The “cool-</a:t>
            </a:r>
            <a:r>
              <a:rPr lang="en-US" sz="1200" dirty="0" err="1">
                <a:latin typeface="Roboto"/>
                <a:ea typeface="Roboto"/>
                <a:cs typeface="Roboto"/>
                <a:sym typeface="Roboto"/>
              </a:rPr>
              <a:t>tshirts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-search” via Google led to 60 last touches.</a:t>
            </a:r>
          </a:p>
          <a:p>
            <a:pPr marL="171450" lvl="2" indent="-190500">
              <a:lnSpc>
                <a:spcPct val="115000"/>
              </a:lnSpc>
              <a:buSzPts val="1200"/>
              <a:buFont typeface="Arial"/>
              <a:buChar char="●"/>
            </a:pPr>
            <a:endParaRPr lang="en-US" sz="1200" dirty="0">
              <a:latin typeface="Roboto"/>
              <a:ea typeface="Roboto"/>
              <a:cs typeface="Roboto"/>
              <a:sym typeface="Roboto"/>
            </a:endParaRPr>
          </a:p>
          <a:p>
            <a:pPr marL="171450" lvl="2" indent="-190500">
              <a:lnSpc>
                <a:spcPct val="115000"/>
              </a:lnSpc>
              <a:buSzPts val="1200"/>
              <a:buFont typeface="Arial"/>
              <a:buChar char="●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(See next page for code.)</a:t>
            </a:r>
          </a:p>
          <a:p>
            <a:pPr marL="171450" lvl="1" indent="-190500">
              <a:lnSpc>
                <a:spcPct val="115000"/>
              </a:lnSpc>
              <a:buSzPts val="1200"/>
              <a:buFont typeface="Arial"/>
              <a:buChar char="●"/>
            </a:pPr>
            <a:endParaRPr lang="en-US" dirty="0"/>
          </a:p>
        </p:txBody>
      </p:sp>
      <p:graphicFrame>
        <p:nvGraphicFramePr>
          <p:cNvPr id="332" name="Shape 332"/>
          <p:cNvGraphicFramePr/>
          <p:nvPr>
            <p:extLst>
              <p:ext uri="{D42A27DB-BD31-4B8C-83A1-F6EECF244321}">
                <p14:modId xmlns:p14="http://schemas.microsoft.com/office/powerpoint/2010/main" val="4131386074"/>
              </p:ext>
            </p:extLst>
          </p:nvPr>
        </p:nvGraphicFramePr>
        <p:xfrm>
          <a:off x="4998720" y="291520"/>
          <a:ext cx="4043680" cy="4560460"/>
        </p:xfrm>
        <a:graphic>
          <a:graphicData uri="http://schemas.openxmlformats.org/drawingml/2006/table">
            <a:tbl>
              <a:tblPr>
                <a:noFill/>
                <a:tableStyleId>{8628B589-4659-4227-9C68-565DD4A46BFE}</a:tableStyleId>
              </a:tblPr>
              <a:tblGrid>
                <a:gridCol w="1364793">
                  <a:extLst>
                    <a:ext uri="{9D8B030D-6E8A-4147-A177-3AD203B41FA5}">
                      <a16:colId xmlns:a16="http://schemas.microsoft.com/office/drawing/2014/main" val="1933968518"/>
                    </a:ext>
                  </a:extLst>
                </a:gridCol>
                <a:gridCol w="16969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81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105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effectLst/>
                        </a:rPr>
                        <a:t>Source</a:t>
                      </a:r>
                    </a:p>
                  </a:txBody>
                  <a:tcPr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effectLst/>
                        </a:rPr>
                        <a:t>Campaign</a:t>
                      </a:r>
                    </a:p>
                  </a:txBody>
                  <a:tcPr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effectLst/>
                        </a:rPr>
                        <a:t>Total Last Touches</a:t>
                      </a:r>
                    </a:p>
                  </a:txBody>
                  <a:tcPr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04056">
                        <a:alpha val="8249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9075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525252"/>
                          </a:solidFill>
                          <a:effectLst/>
                        </a:rPr>
                        <a:t>email</a:t>
                      </a:r>
                    </a:p>
                  </a:txBody>
                  <a:tcPr anchor="ctr"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525252"/>
                          </a:solidFill>
                          <a:effectLst/>
                        </a:rPr>
                        <a:t>weekly-newsletter</a:t>
                      </a:r>
                    </a:p>
                  </a:txBody>
                  <a:tcPr anchor="ctr"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525252"/>
                          </a:solidFill>
                          <a:effectLst/>
                        </a:rPr>
                        <a:t>447</a:t>
                      </a:r>
                    </a:p>
                  </a:txBody>
                  <a:tcPr anchor="ctr"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9075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525252"/>
                          </a:solidFill>
                          <a:effectLst/>
                        </a:rPr>
                        <a:t>facebook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525252"/>
                          </a:solidFill>
                          <a:effectLst/>
                        </a:rPr>
                        <a:t>retargetting-ad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525252"/>
                          </a:solidFill>
                          <a:effectLst/>
                        </a:rPr>
                        <a:t>443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9075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525252"/>
                          </a:solidFill>
                          <a:effectLst/>
                        </a:rPr>
                        <a:t>email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525252"/>
                          </a:solidFill>
                          <a:effectLst/>
                        </a:rPr>
                        <a:t>retargetting-campaign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525252"/>
                          </a:solidFill>
                          <a:effectLst/>
                        </a:rPr>
                        <a:t>245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9075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525252"/>
                          </a:solidFill>
                          <a:effectLst/>
                        </a:rPr>
                        <a:t>nytimes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525252"/>
                          </a:solidFill>
                          <a:effectLst/>
                        </a:rPr>
                        <a:t>getting-to-know-cool-tshirts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525252"/>
                          </a:solidFill>
                          <a:effectLst/>
                        </a:rPr>
                        <a:t>232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9075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525252"/>
                          </a:solidFill>
                          <a:effectLst/>
                        </a:rPr>
                        <a:t>buzzfeed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525252"/>
                          </a:solidFill>
                          <a:effectLst/>
                        </a:rPr>
                        <a:t>ten-crazy-cool-tshirts-facts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525252"/>
                          </a:solidFill>
                          <a:effectLst/>
                        </a:rPr>
                        <a:t>190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26124809"/>
                  </a:ext>
                </a:extLst>
              </a:tr>
              <a:tr h="439075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525252"/>
                          </a:solidFill>
                          <a:effectLst/>
                        </a:rPr>
                        <a:t>medium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525252"/>
                          </a:solidFill>
                          <a:effectLst/>
                        </a:rPr>
                        <a:t>interview-with-cool-tshirts-founder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525252"/>
                          </a:solidFill>
                          <a:effectLst/>
                        </a:rPr>
                        <a:t>184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0706955"/>
                  </a:ext>
                </a:extLst>
              </a:tr>
              <a:tr h="439075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525252"/>
                          </a:solidFill>
                          <a:effectLst/>
                        </a:rPr>
                        <a:t>google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525252"/>
                          </a:solidFill>
                          <a:effectLst/>
                        </a:rPr>
                        <a:t>paid-search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525252"/>
                          </a:solidFill>
                          <a:effectLst/>
                        </a:rPr>
                        <a:t>178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55305082"/>
                  </a:ext>
                </a:extLst>
              </a:tr>
              <a:tr h="439075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525252"/>
                          </a:solidFill>
                          <a:effectLst/>
                        </a:rPr>
                        <a:t>google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525252"/>
                          </a:solidFill>
                          <a:effectLst/>
                        </a:rPr>
                        <a:t>cool-tshirts-search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525252"/>
                          </a:solidFill>
                          <a:effectLst/>
                        </a:rPr>
                        <a:t>60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652989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573592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311700" y="292625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2400" b="1" dirty="0">
                <a:solidFill>
                  <a:srgbClr val="009193"/>
                </a:solidFill>
              </a:rPr>
              <a:t>4. What is the User Journey?</a:t>
            </a:r>
            <a:endParaRPr lang="en-US" sz="2400"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" name="Shape 323"/>
          <p:cNvSpPr txBox="1"/>
          <p:nvPr/>
        </p:nvSpPr>
        <p:spPr>
          <a:xfrm>
            <a:off x="5179100" y="1201325"/>
            <a:ext cx="3870900" cy="37464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WITH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last_touch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AS (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SELECT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user_id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    MAX(timestamp) as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last_touch_at</a:t>
            </a: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FROM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page_visits</a:t>
            </a: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GROUP BY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user_id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),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lt_attr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AS (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SELECT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lt.user_id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    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lt.last_touch_at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    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pv.utm_source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    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pv.utm_campaign</a:t>
            </a: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FROM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last_touch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lt</a:t>
            </a: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JOIN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page_visits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pv</a:t>
            </a: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ON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lt.user_id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pv.user_id</a:t>
            </a: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AND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lt.last_touch_at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pv.timestamp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)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SELECT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lt_attr.utm_source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lt_attr.utm_campaign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   COUNT(*)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FROM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lt_attr</a:t>
            </a: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GROUP BY 1, 2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ORDER BY 3 DESC;</a:t>
            </a:r>
          </a:p>
        </p:txBody>
      </p:sp>
      <p:sp>
        <p:nvSpPr>
          <p:cNvPr id="324" name="Shape 324"/>
          <p:cNvSpPr txBox="1"/>
          <p:nvPr/>
        </p:nvSpPr>
        <p:spPr>
          <a:xfrm>
            <a:off x="177975" y="1201325"/>
            <a:ext cx="4920900" cy="1833000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90500">
              <a:lnSpc>
                <a:spcPct val="115000"/>
              </a:lnSpc>
              <a:buSzPts val="1200"/>
              <a:buFont typeface="Arial"/>
              <a:buChar char="●"/>
            </a:pPr>
            <a:r>
              <a:rPr lang="en-US" sz="1200" dirty="0"/>
              <a:t>How many LAST touches is each campaign responsible for?</a:t>
            </a:r>
          </a:p>
          <a:p>
            <a:pPr marL="171450" indent="-190500">
              <a:lnSpc>
                <a:spcPct val="115000"/>
              </a:lnSpc>
              <a:buSzPts val="1200"/>
              <a:buFont typeface="Arial"/>
              <a:buChar char="●"/>
            </a:pPr>
            <a:endParaRPr lang="en-US" sz="1200" dirty="0"/>
          </a:p>
          <a:p>
            <a:pPr marL="171450" indent="-190500">
              <a:lnSpc>
                <a:spcPct val="115000"/>
              </a:lnSpc>
              <a:buSzPts val="1200"/>
              <a:buFont typeface="Arial"/>
              <a:buChar char="●"/>
            </a:pPr>
            <a:r>
              <a:rPr lang="en-US" sz="1200" dirty="0"/>
              <a:t>The code used is in the box to the right.</a:t>
            </a:r>
          </a:p>
        </p:txBody>
      </p:sp>
    </p:spTree>
    <p:extLst>
      <p:ext uri="{BB962C8B-B14F-4D97-AF65-F5344CB8AC3E}">
        <p14:creationId xmlns:p14="http://schemas.microsoft.com/office/powerpoint/2010/main" val="41686137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 txBox="1"/>
          <p:nvPr/>
        </p:nvSpPr>
        <p:spPr>
          <a:xfrm>
            <a:off x="311700" y="292625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2400" b="1" dirty="0">
                <a:solidFill>
                  <a:srgbClr val="009193"/>
                </a:solidFill>
              </a:rPr>
              <a:t>5. What is the User Journey?</a:t>
            </a:r>
            <a:endParaRPr sz="2400"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1" name="Shape 331"/>
          <p:cNvSpPr txBox="1"/>
          <p:nvPr/>
        </p:nvSpPr>
        <p:spPr>
          <a:xfrm>
            <a:off x="177975" y="1201325"/>
            <a:ext cx="4790265" cy="3390995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71450" tIns="91425" rIns="91425" bIns="91425" anchor="t" anchorCtr="0">
            <a:noAutofit/>
          </a:bodyPr>
          <a:lstStyle/>
          <a:p>
            <a:pPr marL="171450" indent="-190500">
              <a:lnSpc>
                <a:spcPct val="115000"/>
              </a:lnSpc>
              <a:buSzPts val="1200"/>
              <a:buFont typeface="Arial"/>
              <a:buChar char="●"/>
            </a:pPr>
            <a:r>
              <a:rPr lang="en-US" dirty="0"/>
              <a:t>How many visitors make a purchase?</a:t>
            </a:r>
          </a:p>
        </p:txBody>
      </p:sp>
      <p:graphicFrame>
        <p:nvGraphicFramePr>
          <p:cNvPr id="332" name="Shape 332"/>
          <p:cNvGraphicFramePr/>
          <p:nvPr>
            <p:extLst>
              <p:ext uri="{D42A27DB-BD31-4B8C-83A1-F6EECF244321}">
                <p14:modId xmlns:p14="http://schemas.microsoft.com/office/powerpoint/2010/main" val="3622537535"/>
              </p:ext>
            </p:extLst>
          </p:nvPr>
        </p:nvGraphicFramePr>
        <p:xfrm>
          <a:off x="1188720" y="2178936"/>
          <a:ext cx="2703342" cy="1525557"/>
        </p:xfrm>
        <a:graphic>
          <a:graphicData uri="http://schemas.openxmlformats.org/drawingml/2006/table">
            <a:tbl>
              <a:tblPr>
                <a:noFill/>
                <a:tableStyleId>{8628B589-4659-4227-9C68-565DD4A46BFE}</a:tableStyleId>
              </a:tblPr>
              <a:tblGrid>
                <a:gridCol w="27033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5578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effectLst/>
                        </a:rPr>
                        <a:t>Total Purchases</a:t>
                      </a:r>
                    </a:p>
                  </a:txBody>
                  <a:tcPr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04056">
                        <a:alpha val="8249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69773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525252"/>
                          </a:solidFill>
                          <a:effectLst/>
                        </a:rPr>
                        <a:t>361</a:t>
                      </a:r>
                    </a:p>
                  </a:txBody>
                  <a:tcPr anchor="ctr"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Shape 323">
            <a:extLst>
              <a:ext uri="{FF2B5EF4-FFF2-40B4-BE49-F238E27FC236}">
                <a16:creationId xmlns:a16="http://schemas.microsoft.com/office/drawing/2014/main" id="{004788B7-C5AF-1D4F-B697-35A61B094F7B}"/>
              </a:ext>
            </a:extLst>
          </p:cNvPr>
          <p:cNvSpPr txBox="1"/>
          <p:nvPr/>
        </p:nvSpPr>
        <p:spPr>
          <a:xfrm>
            <a:off x="5132207" y="1033685"/>
            <a:ext cx="3870900" cy="37464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SELECT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page_name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, COUNT(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page_name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)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FROM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page_visits</a:t>
            </a: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WHERE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page_name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= '4 - purchase';</a:t>
            </a:r>
          </a:p>
        </p:txBody>
      </p:sp>
    </p:spTree>
    <p:extLst>
      <p:ext uri="{BB962C8B-B14F-4D97-AF65-F5344CB8AC3E}">
        <p14:creationId xmlns:p14="http://schemas.microsoft.com/office/powerpoint/2010/main" val="31457154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 txBox="1"/>
          <p:nvPr/>
        </p:nvSpPr>
        <p:spPr>
          <a:xfrm>
            <a:off x="311700" y="292625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2400" b="1" dirty="0">
                <a:solidFill>
                  <a:srgbClr val="009193"/>
                </a:solidFill>
              </a:rPr>
              <a:t>4. What is the User Journey?</a:t>
            </a:r>
            <a:endParaRPr sz="2400"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1" name="Shape 331"/>
          <p:cNvSpPr txBox="1"/>
          <p:nvPr/>
        </p:nvSpPr>
        <p:spPr>
          <a:xfrm>
            <a:off x="177975" y="1201325"/>
            <a:ext cx="4698825" cy="3807555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71450" tIns="91425" rIns="91425" bIns="91425" anchor="t" anchorCtr="0">
            <a:noAutofit/>
          </a:bodyPr>
          <a:lstStyle/>
          <a:p>
            <a:pPr marL="171450" indent="-190500">
              <a:lnSpc>
                <a:spcPct val="115000"/>
              </a:lnSpc>
              <a:buSzPts val="1200"/>
              <a:buFont typeface="Arial"/>
              <a:buChar char="●"/>
            </a:pPr>
            <a:r>
              <a:rPr lang="en-US" dirty="0"/>
              <a:t>How many last touches on the purchase page is each campaign responsible for?</a:t>
            </a:r>
          </a:p>
          <a:p>
            <a:pPr marL="171450" indent="-190500">
              <a:lnSpc>
                <a:spcPct val="115000"/>
              </a:lnSpc>
              <a:buSzPts val="1200"/>
              <a:buFont typeface="Arial"/>
              <a:buChar char="●"/>
            </a:pPr>
            <a:r>
              <a:rPr lang="en-US" sz="1050" dirty="0">
                <a:latin typeface="Roboto"/>
                <a:ea typeface="Roboto"/>
                <a:cs typeface="Roboto"/>
                <a:sym typeface="Roboto"/>
              </a:rPr>
              <a:t>For the “weekly-newsletter” email campaign, there were 115 last touches on the purchase page.</a:t>
            </a:r>
          </a:p>
          <a:p>
            <a:pPr marL="171450" indent="-190500">
              <a:lnSpc>
                <a:spcPct val="115000"/>
              </a:lnSpc>
              <a:buSzPts val="1200"/>
              <a:buFont typeface="Arial"/>
              <a:buChar char="●"/>
            </a:pPr>
            <a:r>
              <a:rPr lang="en-US" sz="1050" dirty="0">
                <a:latin typeface="Roboto"/>
                <a:ea typeface="Roboto"/>
                <a:cs typeface="Roboto"/>
                <a:sym typeface="Roboto"/>
              </a:rPr>
              <a:t>For the “retargeting-ad” via Facebook campaign, there were 113 last touches on the purchase page.</a:t>
            </a:r>
          </a:p>
          <a:p>
            <a:pPr marL="171450" indent="-190500">
              <a:lnSpc>
                <a:spcPct val="115000"/>
              </a:lnSpc>
              <a:buSzPts val="1200"/>
              <a:buFont typeface="Arial"/>
              <a:buChar char="●"/>
            </a:pPr>
            <a:r>
              <a:rPr lang="en-US" sz="1050" dirty="0">
                <a:latin typeface="Roboto"/>
                <a:ea typeface="Roboto"/>
                <a:cs typeface="Roboto"/>
                <a:sym typeface="Roboto"/>
              </a:rPr>
              <a:t>For the “retargeting-campaign” email campaign, there were 54 last touches on the purchase page.</a:t>
            </a:r>
          </a:p>
          <a:p>
            <a:pPr marL="171450" indent="-190500">
              <a:lnSpc>
                <a:spcPct val="115000"/>
              </a:lnSpc>
              <a:buSzPts val="1200"/>
              <a:buFont typeface="Arial"/>
              <a:buChar char="●"/>
            </a:pPr>
            <a:r>
              <a:rPr lang="en-US" sz="1050" dirty="0">
                <a:latin typeface="Roboto"/>
                <a:ea typeface="Roboto"/>
                <a:cs typeface="Roboto"/>
                <a:sym typeface="Roboto"/>
              </a:rPr>
              <a:t>For the “paid-search” via Google campaign, there were 52 last touches on the purchase page.</a:t>
            </a:r>
          </a:p>
          <a:p>
            <a:pPr marL="171450" indent="-190500">
              <a:lnSpc>
                <a:spcPct val="115000"/>
              </a:lnSpc>
              <a:buSzPts val="1200"/>
              <a:buFont typeface="Arial"/>
              <a:buChar char="●"/>
            </a:pPr>
            <a:r>
              <a:rPr lang="en-US" sz="1050" dirty="0">
                <a:latin typeface="Roboto"/>
                <a:ea typeface="Roboto"/>
                <a:cs typeface="Roboto"/>
                <a:sym typeface="Roboto"/>
              </a:rPr>
              <a:t>For the “ten-crazy-cool-</a:t>
            </a:r>
            <a:r>
              <a:rPr lang="en-US" sz="1050" dirty="0" err="1">
                <a:latin typeface="Roboto"/>
                <a:ea typeface="Roboto"/>
                <a:cs typeface="Roboto"/>
                <a:sym typeface="Roboto"/>
              </a:rPr>
              <a:t>tshirts</a:t>
            </a:r>
            <a:r>
              <a:rPr lang="en-US" sz="1050" dirty="0">
                <a:latin typeface="Roboto"/>
                <a:ea typeface="Roboto"/>
                <a:cs typeface="Roboto"/>
                <a:sym typeface="Roboto"/>
              </a:rPr>
              <a:t>-facts” via Buzzfeed campaign, there were 9 last touches on the purchase page.</a:t>
            </a:r>
          </a:p>
          <a:p>
            <a:pPr marL="171450" indent="-190500">
              <a:lnSpc>
                <a:spcPct val="115000"/>
              </a:lnSpc>
              <a:buSzPts val="1200"/>
              <a:buFont typeface="Arial"/>
              <a:buChar char="●"/>
            </a:pPr>
            <a:r>
              <a:rPr lang="en-US" sz="1050" dirty="0">
                <a:latin typeface="Roboto"/>
                <a:ea typeface="Roboto"/>
                <a:cs typeface="Roboto"/>
                <a:sym typeface="Roboto"/>
              </a:rPr>
              <a:t>For the “getting-to-know-cool-</a:t>
            </a:r>
            <a:r>
              <a:rPr lang="en-US" sz="1050" dirty="0" err="1">
                <a:latin typeface="Roboto"/>
                <a:ea typeface="Roboto"/>
                <a:cs typeface="Roboto"/>
                <a:sym typeface="Roboto"/>
              </a:rPr>
              <a:t>tshirts</a:t>
            </a:r>
            <a:r>
              <a:rPr lang="en-US" sz="1050" dirty="0">
                <a:latin typeface="Roboto"/>
                <a:ea typeface="Roboto"/>
                <a:cs typeface="Roboto"/>
                <a:sym typeface="Roboto"/>
              </a:rPr>
              <a:t>” via NYTimes campaign, there were 9 last touches on the purchase page.</a:t>
            </a:r>
          </a:p>
          <a:p>
            <a:pPr marL="171450" indent="-190500">
              <a:lnSpc>
                <a:spcPct val="115000"/>
              </a:lnSpc>
              <a:buSzPts val="1200"/>
              <a:buFont typeface="Arial"/>
              <a:buChar char="●"/>
            </a:pPr>
            <a:r>
              <a:rPr lang="en-US" sz="1050" dirty="0">
                <a:latin typeface="Roboto"/>
                <a:ea typeface="Roboto"/>
                <a:cs typeface="Roboto"/>
                <a:sym typeface="Roboto"/>
              </a:rPr>
              <a:t>For the “interview-with-cool-</a:t>
            </a:r>
            <a:r>
              <a:rPr lang="en-US" sz="1050" dirty="0" err="1">
                <a:latin typeface="Roboto"/>
                <a:ea typeface="Roboto"/>
                <a:cs typeface="Roboto"/>
                <a:sym typeface="Roboto"/>
              </a:rPr>
              <a:t>tshirts</a:t>
            </a:r>
            <a:r>
              <a:rPr lang="en-US" sz="1050" dirty="0">
                <a:latin typeface="Roboto"/>
                <a:ea typeface="Roboto"/>
                <a:cs typeface="Roboto"/>
                <a:sym typeface="Roboto"/>
              </a:rPr>
              <a:t>-founder” via Medium campaign, there were 7 last touches on the purchase page.</a:t>
            </a:r>
          </a:p>
          <a:p>
            <a:pPr marL="171450" indent="-190500">
              <a:lnSpc>
                <a:spcPct val="115000"/>
              </a:lnSpc>
              <a:buSzPts val="1200"/>
              <a:buFont typeface="Arial"/>
              <a:buChar char="●"/>
            </a:pPr>
            <a:r>
              <a:rPr lang="en-US" sz="1050" dirty="0">
                <a:latin typeface="Roboto"/>
                <a:ea typeface="Roboto"/>
                <a:cs typeface="Roboto"/>
                <a:sym typeface="Roboto"/>
              </a:rPr>
              <a:t>For the “cool-</a:t>
            </a:r>
            <a:r>
              <a:rPr lang="en-US" sz="1050" dirty="0" err="1">
                <a:latin typeface="Roboto"/>
                <a:ea typeface="Roboto"/>
                <a:cs typeface="Roboto"/>
                <a:sym typeface="Roboto"/>
              </a:rPr>
              <a:t>tshirts</a:t>
            </a:r>
            <a:r>
              <a:rPr lang="en-US" sz="1050" dirty="0">
                <a:latin typeface="Roboto"/>
                <a:ea typeface="Roboto"/>
                <a:cs typeface="Roboto"/>
                <a:sym typeface="Roboto"/>
              </a:rPr>
              <a:t>-search” via Google campaign, there were 2 last touches on the purchase page.</a:t>
            </a:r>
          </a:p>
          <a:p>
            <a:pPr marL="171450" indent="-190500">
              <a:lnSpc>
                <a:spcPct val="115000"/>
              </a:lnSpc>
              <a:buSzPts val="1200"/>
              <a:buFont typeface="Arial"/>
              <a:buChar char="●"/>
            </a:pPr>
            <a:r>
              <a:rPr lang="en-US" sz="1050" dirty="0">
                <a:latin typeface="Roboto"/>
                <a:ea typeface="Roboto"/>
                <a:cs typeface="Roboto"/>
                <a:sym typeface="Roboto"/>
              </a:rPr>
              <a:t>(See next page for code.)</a:t>
            </a:r>
          </a:p>
          <a:p>
            <a:pPr marL="171450" lvl="1" indent="-190500">
              <a:lnSpc>
                <a:spcPct val="115000"/>
              </a:lnSpc>
              <a:buSzPts val="1200"/>
              <a:buFont typeface="Arial"/>
              <a:buChar char="●"/>
            </a:pPr>
            <a:endParaRPr lang="en-US" dirty="0"/>
          </a:p>
        </p:txBody>
      </p:sp>
      <p:graphicFrame>
        <p:nvGraphicFramePr>
          <p:cNvPr id="332" name="Shape 332"/>
          <p:cNvGraphicFramePr/>
          <p:nvPr>
            <p:extLst>
              <p:ext uri="{D42A27DB-BD31-4B8C-83A1-F6EECF244321}">
                <p14:modId xmlns:p14="http://schemas.microsoft.com/office/powerpoint/2010/main" val="3045202950"/>
              </p:ext>
            </p:extLst>
          </p:nvPr>
        </p:nvGraphicFramePr>
        <p:xfrm>
          <a:off x="4911968" y="184840"/>
          <a:ext cx="4130431" cy="4773820"/>
        </p:xfrm>
        <a:graphic>
          <a:graphicData uri="http://schemas.openxmlformats.org/drawingml/2006/table">
            <a:tbl>
              <a:tblPr>
                <a:noFill/>
                <a:tableStyleId>{8628B589-4659-4227-9C68-565DD4A46BFE}</a:tableStyleId>
              </a:tblPr>
              <a:tblGrid>
                <a:gridCol w="996463">
                  <a:extLst>
                    <a:ext uri="{9D8B030D-6E8A-4147-A177-3AD203B41FA5}">
                      <a16:colId xmlns:a16="http://schemas.microsoft.com/office/drawing/2014/main" val="1933968518"/>
                    </a:ext>
                  </a:extLst>
                </a:gridCol>
                <a:gridCol w="21310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29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105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effectLst/>
                        </a:rPr>
                        <a:t>Source</a:t>
                      </a:r>
                    </a:p>
                  </a:txBody>
                  <a:tcPr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effectLst/>
                        </a:rPr>
                        <a:t>Campaign</a:t>
                      </a:r>
                    </a:p>
                  </a:txBody>
                  <a:tcPr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effectLst/>
                        </a:rPr>
                        <a:t>Total Last Touches Ending in Purchase</a:t>
                      </a:r>
                    </a:p>
                  </a:txBody>
                  <a:tcPr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04056">
                        <a:alpha val="8249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9075">
                <a:tc>
                  <a:txBody>
                    <a:bodyPr/>
                    <a:lstStyle/>
                    <a:p>
                      <a:pPr algn="ctr"/>
                      <a:br>
                        <a:rPr lang="en-US" dirty="0">
                          <a:solidFill>
                            <a:srgbClr val="525252"/>
                          </a:solidFill>
                          <a:effectLst/>
                        </a:rPr>
                      </a:br>
                      <a:r>
                        <a:rPr lang="en-US" dirty="0">
                          <a:solidFill>
                            <a:srgbClr val="525252"/>
                          </a:solidFill>
                          <a:effectLst/>
                        </a:rPr>
                        <a:t>email</a:t>
                      </a:r>
                    </a:p>
                  </a:txBody>
                  <a:tcPr anchor="ctr"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525252"/>
                          </a:solidFill>
                          <a:effectLst/>
                        </a:rPr>
                        <a:t>weekly-newsletter</a:t>
                      </a:r>
                    </a:p>
                  </a:txBody>
                  <a:tcPr anchor="ctr"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525252"/>
                          </a:solidFill>
                          <a:effectLst/>
                        </a:rPr>
                        <a:t>115</a:t>
                      </a:r>
                    </a:p>
                  </a:txBody>
                  <a:tcPr anchor="ctr"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9075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525252"/>
                          </a:solidFill>
                          <a:effectLst/>
                        </a:rPr>
                        <a:t>facebook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525252"/>
                          </a:solidFill>
                          <a:effectLst/>
                        </a:rPr>
                        <a:t>retargetting-ad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525252"/>
                          </a:solidFill>
                          <a:effectLst/>
                        </a:rPr>
                        <a:t>113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9075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525252"/>
                          </a:solidFill>
                          <a:effectLst/>
                        </a:rPr>
                        <a:t>email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525252"/>
                          </a:solidFill>
                          <a:effectLst/>
                        </a:rPr>
                        <a:t>retargetting-campaign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525252"/>
                          </a:solidFill>
                          <a:effectLst/>
                        </a:rPr>
                        <a:t>54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9075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525252"/>
                          </a:solidFill>
                          <a:effectLst/>
                        </a:rPr>
                        <a:t>google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525252"/>
                          </a:solidFill>
                          <a:effectLst/>
                        </a:rPr>
                        <a:t>paid-search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525252"/>
                          </a:solidFill>
                          <a:effectLst/>
                        </a:rPr>
                        <a:t>52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9075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525252"/>
                          </a:solidFill>
                          <a:effectLst/>
                        </a:rPr>
                        <a:t>buzzfeed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525252"/>
                          </a:solidFill>
                          <a:effectLst/>
                        </a:rPr>
                        <a:t>ten-crazy-cool-tshirts-facts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525252"/>
                          </a:solidFill>
                          <a:effectLst/>
                        </a:rPr>
                        <a:t>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26124809"/>
                  </a:ext>
                </a:extLst>
              </a:tr>
              <a:tr h="439075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525252"/>
                          </a:solidFill>
                          <a:effectLst/>
                        </a:rPr>
                        <a:t>nytimes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525252"/>
                          </a:solidFill>
                          <a:effectLst/>
                        </a:rPr>
                        <a:t>getting-to-know-cool-</a:t>
                      </a:r>
                      <a:r>
                        <a:rPr lang="en-US" dirty="0" err="1">
                          <a:solidFill>
                            <a:srgbClr val="525252"/>
                          </a:solidFill>
                          <a:effectLst/>
                        </a:rPr>
                        <a:t>tshirts</a:t>
                      </a:r>
                      <a:endParaRPr lang="en-US" dirty="0">
                        <a:solidFill>
                          <a:srgbClr val="525252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525252"/>
                          </a:solidFill>
                          <a:effectLst/>
                        </a:rPr>
                        <a:t>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0706955"/>
                  </a:ext>
                </a:extLst>
              </a:tr>
              <a:tr h="439075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525252"/>
                          </a:solidFill>
                          <a:effectLst/>
                        </a:rPr>
                        <a:t>medium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525252"/>
                          </a:solidFill>
                          <a:effectLst/>
                        </a:rPr>
                        <a:t>interview-with-cool-</a:t>
                      </a:r>
                      <a:r>
                        <a:rPr lang="en-US" dirty="0" err="1">
                          <a:solidFill>
                            <a:srgbClr val="525252"/>
                          </a:solidFill>
                          <a:effectLst/>
                        </a:rPr>
                        <a:t>tshirts</a:t>
                      </a:r>
                      <a:r>
                        <a:rPr lang="en-US" dirty="0">
                          <a:solidFill>
                            <a:srgbClr val="525252"/>
                          </a:solidFill>
                          <a:effectLst/>
                        </a:rPr>
                        <a:t>-founder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525252"/>
                          </a:solidFill>
                          <a:effectLst/>
                        </a:rPr>
                        <a:t>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55305082"/>
                  </a:ext>
                </a:extLst>
              </a:tr>
              <a:tr h="439075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525252"/>
                          </a:solidFill>
                          <a:effectLst/>
                        </a:rPr>
                        <a:t>google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525252"/>
                          </a:solidFill>
                          <a:effectLst/>
                        </a:rPr>
                        <a:t>cool-tshirts-search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525252"/>
                          </a:solidFill>
                          <a:effectLst/>
                        </a:rPr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652989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542920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311700" y="292625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2400" b="1" dirty="0">
                <a:solidFill>
                  <a:srgbClr val="009193"/>
                </a:solidFill>
              </a:rPr>
              <a:t>4. What is the User Journey?</a:t>
            </a:r>
            <a:endParaRPr lang="en-US" sz="2400"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" name="Shape 323"/>
          <p:cNvSpPr txBox="1"/>
          <p:nvPr/>
        </p:nvSpPr>
        <p:spPr>
          <a:xfrm>
            <a:off x="5179100" y="1201325"/>
            <a:ext cx="3870900" cy="37464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WITH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last_touch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AS (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SELECT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user_id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    MAX(timestamp) as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last_touch_at</a:t>
            </a: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FROM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page_visits</a:t>
            </a: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WHERE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page_name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= '4 - purchase'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GROUP BY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user_id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),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lt_attr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AS (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SELECT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lt.user_id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    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lt.last_touch_at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    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pv.utm_source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    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pv.utm_campaign</a:t>
            </a: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FROM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last_touch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lt</a:t>
            </a: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JOIN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page_visits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pv</a:t>
            </a: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ON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lt.user_id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pv.user_id</a:t>
            </a: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AND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lt.last_touch_at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pv.timestamp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)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SELECT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lt_attr.utm_source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lt_attr.utm_campaign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   COUNT(*)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FROM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lt_attr</a:t>
            </a: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GROUP BY 1, 2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ORDER BY 3 DESC;</a:t>
            </a:r>
          </a:p>
        </p:txBody>
      </p:sp>
      <p:sp>
        <p:nvSpPr>
          <p:cNvPr id="324" name="Shape 324"/>
          <p:cNvSpPr txBox="1"/>
          <p:nvPr/>
        </p:nvSpPr>
        <p:spPr>
          <a:xfrm>
            <a:off x="177975" y="1201325"/>
            <a:ext cx="4920900" cy="1833000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90500">
              <a:lnSpc>
                <a:spcPct val="115000"/>
              </a:lnSpc>
              <a:buSzPts val="1200"/>
              <a:buFont typeface="Arial"/>
              <a:buChar char="●"/>
            </a:pPr>
            <a:r>
              <a:rPr lang="en-US" sz="1200" dirty="0"/>
              <a:t>How many last touches on the purchase page is each campaign responsible for?</a:t>
            </a:r>
          </a:p>
          <a:p>
            <a:pPr marL="171450" indent="-190500">
              <a:lnSpc>
                <a:spcPct val="115000"/>
              </a:lnSpc>
              <a:buSzPts val="1200"/>
              <a:buFont typeface="Arial"/>
              <a:buChar char="●"/>
            </a:pPr>
            <a:endParaRPr lang="en-US" sz="1200" dirty="0"/>
          </a:p>
          <a:p>
            <a:pPr marL="171450" indent="-190500">
              <a:lnSpc>
                <a:spcPct val="115000"/>
              </a:lnSpc>
              <a:buSzPts val="1200"/>
              <a:buFont typeface="Arial"/>
              <a:buChar char="●"/>
            </a:pPr>
            <a:r>
              <a:rPr lang="en-US" sz="1200" dirty="0"/>
              <a:t>The code used is in the box to the right.</a:t>
            </a:r>
          </a:p>
          <a:p>
            <a:pPr marL="171450" indent="-190500">
              <a:lnSpc>
                <a:spcPct val="115000"/>
              </a:lnSpc>
              <a:buSzPts val="1200"/>
              <a:buFont typeface="Arial"/>
              <a:buChar char="●"/>
            </a:pP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6774798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5269"/>
        </a:solidFill>
        <a:effectLst/>
      </p:bgPr>
    </p:bg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/>
          <p:nvPr/>
        </p:nvSpPr>
        <p:spPr>
          <a:xfrm>
            <a:off x="466813" y="2994050"/>
            <a:ext cx="8210374" cy="156146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-US" sz="5600" dirty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Attribution Queries</a:t>
            </a:r>
            <a:endParaRPr sz="120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 dirty="0">
                <a:solidFill>
                  <a:srgbClr val="EFEFEF"/>
                </a:solidFill>
                <a:latin typeface="Roboto Thin"/>
                <a:ea typeface="Roboto Thin"/>
                <a:cs typeface="Roboto Thin"/>
                <a:sym typeface="Roboto Thin"/>
              </a:rPr>
              <a:t>Learn SQL from Scratch</a:t>
            </a:r>
            <a:endParaRPr sz="2800" dirty="0">
              <a:solidFill>
                <a:srgbClr val="EFEFEF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 dirty="0">
                <a:solidFill>
                  <a:srgbClr val="EFEFEF"/>
                </a:solidFill>
                <a:latin typeface="Roboto Thin"/>
                <a:ea typeface="Roboto Thin"/>
                <a:cs typeface="Roboto Thin"/>
                <a:sym typeface="Roboto Thin"/>
              </a:rPr>
              <a:t>Jodi </a:t>
            </a:r>
            <a:r>
              <a:rPr lang="en-US" sz="2800" dirty="0" err="1">
                <a:solidFill>
                  <a:srgbClr val="EFEFEF"/>
                </a:solidFill>
                <a:latin typeface="Roboto Thin"/>
                <a:ea typeface="Roboto Thin"/>
                <a:cs typeface="Roboto Thin"/>
                <a:sym typeface="Roboto Thin"/>
              </a:rPr>
              <a:t>Creasap</a:t>
            </a:r>
            <a:r>
              <a:rPr lang="en-US" sz="2800" dirty="0">
                <a:solidFill>
                  <a:srgbClr val="EFEFEF"/>
                </a:solidFill>
                <a:latin typeface="Roboto Thin"/>
                <a:ea typeface="Roboto Thin"/>
                <a:cs typeface="Roboto Thin"/>
                <a:sym typeface="Roboto Thin"/>
              </a:rPr>
              <a:t> Gee</a:t>
            </a:r>
            <a:endParaRPr sz="2800" dirty="0">
              <a:solidFill>
                <a:srgbClr val="EFEFEF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 dirty="0">
                <a:solidFill>
                  <a:srgbClr val="EFEFEF"/>
                </a:solidFill>
                <a:latin typeface="Roboto Thin"/>
                <a:ea typeface="Roboto Thin"/>
                <a:cs typeface="Roboto Thin"/>
                <a:sym typeface="Roboto Thin"/>
              </a:rPr>
              <a:t>10/30/2018</a:t>
            </a:r>
            <a:endParaRPr sz="2800" dirty="0">
              <a:solidFill>
                <a:srgbClr val="EFEFEF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pic>
        <p:nvPicPr>
          <p:cNvPr id="299" name="Shape 2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824" y="661700"/>
            <a:ext cx="2024775" cy="425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295269"/>
                </a:solidFill>
              </a:rPr>
              <a:t>Example Table of Contents</a:t>
            </a:r>
            <a:endParaRPr b="1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5" name="Shape 305"/>
          <p:cNvSpPr txBox="1"/>
          <p:nvPr/>
        </p:nvSpPr>
        <p:spPr>
          <a:xfrm>
            <a:off x="311700" y="1265275"/>
            <a:ext cx="8061300" cy="325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-38100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Roboto"/>
              <a:buAutoNum type="arabicPeriod"/>
            </a:pPr>
            <a:r>
              <a:rPr lang="en" sz="24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Get familiar with CoolTShirts</a:t>
            </a:r>
            <a:endParaRPr sz="24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Roboto"/>
              <a:buAutoNum type="arabicPeriod"/>
            </a:pPr>
            <a:r>
              <a:rPr lang="en" sz="24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What is the user journey?</a:t>
            </a:r>
            <a:endParaRPr sz="24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Roboto"/>
              <a:buAutoNum type="arabicPeriod"/>
            </a:pPr>
            <a:r>
              <a:rPr lang="en" sz="24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Optimize the campaign budget</a:t>
            </a:r>
            <a:endParaRPr sz="24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4056">
            <a:alpha val="82490"/>
          </a:srgbClr>
        </a:solidFill>
        <a:effectLst/>
      </p:bgPr>
    </p:bg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 txBox="1"/>
          <p:nvPr/>
        </p:nvSpPr>
        <p:spPr>
          <a:xfrm>
            <a:off x="753000" y="1543050"/>
            <a:ext cx="76380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1. Get Familiar with </a:t>
            </a:r>
            <a:r>
              <a:rPr lang="en" sz="4800" dirty="0" err="1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CoolTShirts</a:t>
            </a:r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311700" y="292625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2400" b="1" dirty="0">
                <a:solidFill>
                  <a:srgbClr val="009193"/>
                </a:solidFill>
                <a:latin typeface="Roboto"/>
                <a:ea typeface="Roboto"/>
                <a:cs typeface="Roboto"/>
                <a:sym typeface="Roboto"/>
              </a:rPr>
              <a:t>1. </a:t>
            </a:r>
            <a:r>
              <a:rPr lang="en-US" sz="2400" b="1" dirty="0">
                <a:solidFill>
                  <a:srgbClr val="009193"/>
                </a:solidFill>
              </a:rPr>
              <a:t>Get familiar with </a:t>
            </a:r>
            <a:r>
              <a:rPr lang="en-US" sz="2400" b="1" dirty="0" err="1">
                <a:solidFill>
                  <a:srgbClr val="009193"/>
                </a:solidFill>
              </a:rPr>
              <a:t>CoolTShirts</a:t>
            </a:r>
            <a:endParaRPr lang="en-US" sz="2400" b="1" dirty="0">
              <a:solidFill>
                <a:srgbClr val="009193"/>
              </a:solidFill>
            </a:endParaRPr>
          </a:p>
        </p:txBody>
      </p:sp>
      <p:sp>
        <p:nvSpPr>
          <p:cNvPr id="323" name="Shape 323"/>
          <p:cNvSpPr txBox="1"/>
          <p:nvPr/>
        </p:nvSpPr>
        <p:spPr>
          <a:xfrm>
            <a:off x="5179100" y="1201325"/>
            <a:ext cx="3870900" cy="37464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1) SELECT COUNT(DISTINCT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utm_campaign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)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FROM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page_visits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;</a:t>
            </a:r>
          </a:p>
          <a:p>
            <a:pPr lvl="0">
              <a:buClr>
                <a:schemeClr val="dk1"/>
              </a:buClr>
              <a:buSzPts val="1100"/>
            </a:pP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2) SELECT COUNT(DISTINCT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utm_source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)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FROM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page_visits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;</a:t>
            </a:r>
          </a:p>
          <a:p>
            <a:pPr lvl="0">
              <a:buClr>
                <a:schemeClr val="dk1"/>
              </a:buClr>
              <a:buSzPts val="1100"/>
            </a:pP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3) SELECT DISTINCT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utm_campaign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AS 'campaign',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utm_source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AS 'source'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FROM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page_visits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GROUP BY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utm_campaign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ORDER BY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utm_source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;</a:t>
            </a:r>
          </a:p>
        </p:txBody>
      </p:sp>
      <p:sp>
        <p:nvSpPr>
          <p:cNvPr id="324" name="Shape 324"/>
          <p:cNvSpPr txBox="1"/>
          <p:nvPr/>
        </p:nvSpPr>
        <p:spPr>
          <a:xfrm>
            <a:off x="177975" y="1201325"/>
            <a:ext cx="4920900" cy="1833000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200" dirty="0"/>
              <a:t>How many campaigns and sources does </a:t>
            </a:r>
            <a:r>
              <a:rPr lang="en-US" sz="1200" dirty="0" err="1"/>
              <a:t>CoolTShirts</a:t>
            </a:r>
            <a:r>
              <a:rPr lang="en-US" sz="1200" dirty="0"/>
              <a:t> use? Which source is used for each campaign?</a:t>
            </a:r>
          </a:p>
          <a:p>
            <a:r>
              <a:rPr lang="en-US" sz="1200" dirty="0"/>
              <a:t>Use three queries:</a:t>
            </a:r>
          </a:p>
          <a:p>
            <a:r>
              <a:rPr lang="en-US" sz="1200" dirty="0"/>
              <a:t>1) one for the number of distinct campaigns,</a:t>
            </a:r>
          </a:p>
          <a:p>
            <a:r>
              <a:rPr lang="en-US" sz="1200" dirty="0"/>
              <a:t>2) one for the number of distinct sources,</a:t>
            </a:r>
          </a:p>
          <a:p>
            <a:r>
              <a:rPr lang="en-US" sz="1200" dirty="0"/>
              <a:t>3) one to find how they are related.</a:t>
            </a:r>
          </a:p>
        </p:txBody>
      </p:sp>
      <p:graphicFrame>
        <p:nvGraphicFramePr>
          <p:cNvPr id="325" name="Shape 325"/>
          <p:cNvGraphicFramePr/>
          <p:nvPr>
            <p:extLst>
              <p:ext uri="{D42A27DB-BD31-4B8C-83A1-F6EECF244321}">
                <p14:modId xmlns:p14="http://schemas.microsoft.com/office/powerpoint/2010/main" val="806928012"/>
              </p:ext>
            </p:extLst>
          </p:nvPr>
        </p:nvGraphicFramePr>
        <p:xfrm>
          <a:off x="187211" y="2571750"/>
          <a:ext cx="4920900" cy="2103255"/>
        </p:xfrm>
        <a:graphic>
          <a:graphicData uri="http://schemas.openxmlformats.org/drawingml/2006/table">
            <a:tbl>
              <a:tblPr>
                <a:noFill/>
                <a:tableStyleId>{8628B589-4659-4227-9C68-565DD4A46BFE}</a:tableStyleId>
              </a:tblPr>
              <a:tblGrid>
                <a:gridCol w="1459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68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9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16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dirty="0">
                          <a:solidFill>
                            <a:srgbClr val="FFFFFF"/>
                          </a:solidFill>
                        </a:rPr>
                        <a:t>1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dirty="0">
                          <a:solidFill>
                            <a:srgbClr val="FFFFFF"/>
                          </a:solidFill>
                        </a:rPr>
                        <a:t>Distinct Campaigns</a:t>
                      </a:r>
                      <a:endParaRPr sz="10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dirty="0">
                          <a:solidFill>
                            <a:srgbClr val="FFFFFF"/>
                          </a:solidFill>
                        </a:rPr>
                        <a:t>2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dirty="0">
                          <a:solidFill>
                            <a:srgbClr val="FFFFFF"/>
                          </a:solidFill>
                        </a:rPr>
                        <a:t>Distinct Sources</a:t>
                      </a:r>
                      <a:endParaRPr sz="10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dirty="0">
                          <a:solidFill>
                            <a:srgbClr val="FFFFFF"/>
                          </a:solidFill>
                        </a:rPr>
                        <a:t>3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dirty="0">
                          <a:solidFill>
                            <a:srgbClr val="FFFFFF"/>
                          </a:solidFill>
                        </a:rPr>
                        <a:t>Related</a:t>
                      </a:r>
                      <a:endParaRPr sz="10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49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4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8</a:t>
                      </a:r>
                      <a:endParaRPr sz="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6</a:t>
                      </a:r>
                      <a:endParaRPr sz="800" dirty="0"/>
                    </a:p>
                  </a:txBody>
                  <a:tcPr marL="91425" marR="91425" marT="91425" marB="91425"/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Campaigns were sent via specific means. Please see the next slide for more information.</a:t>
                      </a:r>
                      <a:endParaRPr sz="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4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getting-to-know-cool-</a:t>
                      </a:r>
                      <a:r>
                        <a:rPr lang="en-US" sz="800" dirty="0" err="1"/>
                        <a:t>tshirts</a:t>
                      </a:r>
                      <a:endParaRPr lang="en-US" sz="800" dirty="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weekly-newsletter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ten-crazy-cool-</a:t>
                      </a:r>
                      <a:r>
                        <a:rPr lang="en-US" sz="800" dirty="0" err="1"/>
                        <a:t>tshirts</a:t>
                      </a:r>
                      <a:r>
                        <a:rPr lang="en-US" sz="800" dirty="0"/>
                        <a:t>-facts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 err="1"/>
                        <a:t>retargetting</a:t>
                      </a:r>
                      <a:r>
                        <a:rPr lang="en-US" sz="800" dirty="0"/>
                        <a:t>-campaign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 err="1"/>
                        <a:t>retargetting</a:t>
                      </a:r>
                      <a:r>
                        <a:rPr lang="en-US" sz="800" dirty="0"/>
                        <a:t>-ad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interview-with-cool-</a:t>
                      </a:r>
                      <a:r>
                        <a:rPr lang="en-US" sz="800" dirty="0" err="1"/>
                        <a:t>tshirts</a:t>
                      </a:r>
                      <a:r>
                        <a:rPr lang="en-US" sz="800" dirty="0"/>
                        <a:t>-founder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paid-search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cool-</a:t>
                      </a:r>
                      <a:r>
                        <a:rPr lang="en-US" sz="800" dirty="0" err="1"/>
                        <a:t>tshirts</a:t>
                      </a:r>
                      <a:r>
                        <a:rPr lang="en-US" sz="800" dirty="0"/>
                        <a:t>-search</a:t>
                      </a:r>
                      <a:endParaRPr sz="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 err="1"/>
                        <a:t>buzzfeed</a:t>
                      </a:r>
                      <a:endParaRPr lang="en-US" sz="800" dirty="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email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 err="1"/>
                        <a:t>facebook</a:t>
                      </a:r>
                      <a:endParaRPr lang="en-US" sz="800" dirty="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google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medium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 err="1"/>
                        <a:t>nytimes</a:t>
                      </a:r>
                      <a:endParaRPr sz="800" dirty="0"/>
                    </a:p>
                  </a:txBody>
                  <a:tcPr marL="91425" marR="91425" marT="91425" marB="91425"/>
                </a:tc>
                <a:tc v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 txBox="1"/>
          <p:nvPr/>
        </p:nvSpPr>
        <p:spPr>
          <a:xfrm>
            <a:off x="311700" y="292625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2400" b="1" dirty="0">
                <a:solidFill>
                  <a:srgbClr val="009193"/>
                </a:solidFill>
              </a:rPr>
              <a:t>1. Get familiar with </a:t>
            </a:r>
            <a:r>
              <a:rPr lang="en-US" sz="2400" b="1" dirty="0" err="1">
                <a:solidFill>
                  <a:srgbClr val="009193"/>
                </a:solidFill>
              </a:rPr>
              <a:t>CoolTShirts</a:t>
            </a:r>
            <a:endParaRPr sz="2400"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1" name="Shape 331"/>
          <p:cNvSpPr txBox="1"/>
          <p:nvPr/>
        </p:nvSpPr>
        <p:spPr>
          <a:xfrm>
            <a:off x="177975" y="1201325"/>
            <a:ext cx="4920900" cy="3847800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71450" tIns="91425" rIns="91425" bIns="91425" anchor="t" anchorCtr="0">
            <a:noAutofit/>
          </a:bodyPr>
          <a:lstStyle/>
          <a:p>
            <a:pPr marL="171450" indent="-190500">
              <a:lnSpc>
                <a:spcPct val="115000"/>
              </a:lnSpc>
              <a:buSzPts val="1200"/>
              <a:buFont typeface="Arial"/>
              <a:buChar char="●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There were 8 separate campaigns, as listed in the table to the right.</a:t>
            </a:r>
          </a:p>
          <a:p>
            <a:pPr marL="171450" lvl="0" indent="-190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Campaigns were sent via specific means, through one of 6 separate sources, which were </a:t>
            </a:r>
            <a:r>
              <a:rPr lang="en-US" sz="1200" dirty="0" err="1">
                <a:latin typeface="Roboto"/>
                <a:ea typeface="Roboto"/>
                <a:cs typeface="Roboto"/>
                <a:sym typeface="Roboto"/>
              </a:rPr>
              <a:t>buzzfeed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, email, </a:t>
            </a:r>
            <a:r>
              <a:rPr lang="en-US" sz="1200" dirty="0" err="1">
                <a:latin typeface="Roboto"/>
                <a:ea typeface="Roboto"/>
                <a:cs typeface="Roboto"/>
                <a:sym typeface="Roboto"/>
              </a:rPr>
              <a:t>facebook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, google, medium, and </a:t>
            </a:r>
            <a:r>
              <a:rPr lang="en-US" sz="1200" dirty="0" err="1">
                <a:latin typeface="Roboto"/>
                <a:ea typeface="Roboto"/>
                <a:cs typeface="Roboto"/>
                <a:sym typeface="Roboto"/>
              </a:rPr>
              <a:t>nytimes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.</a:t>
            </a:r>
          </a:p>
          <a:p>
            <a:pPr marL="171450" lvl="0" indent="-190500">
              <a:lnSpc>
                <a:spcPct val="115000"/>
              </a:lnSpc>
              <a:buSzPts val="1200"/>
              <a:buChar char="●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The retargeting-ad and the weekly-newsletter campaigns were both sent via email.</a:t>
            </a:r>
          </a:p>
          <a:p>
            <a:pPr marL="171450" lvl="0" indent="-190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The cool-</a:t>
            </a:r>
            <a:r>
              <a:rPr lang="en-US" sz="1200" dirty="0" err="1">
                <a:latin typeface="Roboto"/>
                <a:ea typeface="Roboto"/>
                <a:cs typeface="Roboto"/>
                <a:sym typeface="Roboto"/>
              </a:rPr>
              <a:t>tshirts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-search and paid-search campaigns were completed via google.</a:t>
            </a:r>
          </a:p>
          <a:p>
            <a:pPr marL="171450" lvl="0" indent="-190500">
              <a:lnSpc>
                <a:spcPct val="115000"/>
              </a:lnSpc>
              <a:buSzPts val="1200"/>
              <a:buChar char="●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The ten-crazy-cool-</a:t>
            </a:r>
            <a:r>
              <a:rPr lang="en-US" sz="1200" dirty="0" err="1">
                <a:latin typeface="Roboto"/>
                <a:ea typeface="Roboto"/>
                <a:cs typeface="Roboto"/>
                <a:sym typeface="Roboto"/>
              </a:rPr>
              <a:t>tshirts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-facts campaign was sent only via </a:t>
            </a:r>
            <a:r>
              <a:rPr lang="en-US" sz="1200" dirty="0" err="1">
                <a:latin typeface="Roboto"/>
                <a:ea typeface="Roboto"/>
                <a:cs typeface="Roboto"/>
                <a:sym typeface="Roboto"/>
              </a:rPr>
              <a:t>buzzfeed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.</a:t>
            </a:r>
          </a:p>
          <a:p>
            <a:pPr marL="171450" lvl="0" indent="-190500">
              <a:lnSpc>
                <a:spcPct val="115000"/>
              </a:lnSpc>
              <a:buSzPts val="1200"/>
              <a:buChar char="●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The getting-to-know-cool-</a:t>
            </a:r>
            <a:r>
              <a:rPr lang="en-US" sz="1200" dirty="0" err="1">
                <a:latin typeface="Roboto"/>
                <a:ea typeface="Roboto"/>
                <a:cs typeface="Roboto"/>
                <a:sym typeface="Roboto"/>
              </a:rPr>
              <a:t>tshirts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 campaign was advertised in the </a:t>
            </a:r>
            <a:r>
              <a:rPr lang="en-US" sz="1200" dirty="0" err="1">
                <a:latin typeface="Roboto"/>
                <a:ea typeface="Roboto"/>
                <a:cs typeface="Roboto"/>
                <a:sym typeface="Roboto"/>
              </a:rPr>
              <a:t>nytimes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.</a:t>
            </a:r>
          </a:p>
          <a:p>
            <a:pPr marL="171450" lvl="0" indent="-190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endParaRPr lang="en-US" sz="1200" dirty="0"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332" name="Shape 332"/>
          <p:cNvGraphicFramePr/>
          <p:nvPr>
            <p:extLst>
              <p:ext uri="{D42A27DB-BD31-4B8C-83A1-F6EECF244321}">
                <p14:modId xmlns:p14="http://schemas.microsoft.com/office/powerpoint/2010/main" val="3262446600"/>
              </p:ext>
            </p:extLst>
          </p:nvPr>
        </p:nvGraphicFramePr>
        <p:xfrm>
          <a:off x="5303409" y="877990"/>
          <a:ext cx="3492225" cy="4080905"/>
        </p:xfrm>
        <a:graphic>
          <a:graphicData uri="http://schemas.openxmlformats.org/drawingml/2006/table">
            <a:tbl>
              <a:tblPr>
                <a:noFill/>
                <a:tableStyleId>{8628B589-4659-4227-9C68-565DD4A46BFE}</a:tableStyleId>
              </a:tblPr>
              <a:tblGrid>
                <a:gridCol w="2127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64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105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effectLst/>
                        </a:rPr>
                        <a:t>campaign</a:t>
                      </a:r>
                    </a:p>
                  </a:txBody>
                  <a:tcPr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effectLst/>
                        </a:rPr>
                        <a:t>source</a:t>
                      </a:r>
                    </a:p>
                  </a:txBody>
                  <a:tcPr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04056">
                        <a:alpha val="8249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9075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525252"/>
                          </a:solidFill>
                          <a:effectLst/>
                        </a:rPr>
                        <a:t>ten-crazy-cool-</a:t>
                      </a:r>
                      <a:r>
                        <a:rPr lang="en-US" dirty="0" err="1">
                          <a:solidFill>
                            <a:srgbClr val="525252"/>
                          </a:solidFill>
                          <a:effectLst/>
                        </a:rPr>
                        <a:t>tshirts</a:t>
                      </a:r>
                      <a:r>
                        <a:rPr lang="en-US" dirty="0">
                          <a:solidFill>
                            <a:srgbClr val="525252"/>
                          </a:solidFill>
                          <a:effectLst/>
                        </a:rPr>
                        <a:t>-facts</a:t>
                      </a:r>
                    </a:p>
                  </a:txBody>
                  <a:tcPr anchor="ctr"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525252"/>
                          </a:solidFill>
                          <a:effectLst/>
                        </a:rPr>
                        <a:t>buzzfeed</a:t>
                      </a:r>
                    </a:p>
                  </a:txBody>
                  <a:tcPr anchor="ctr"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9075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525252"/>
                          </a:solidFill>
                          <a:effectLst/>
                        </a:rPr>
                        <a:t>retargetting-campaign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525252"/>
                          </a:solidFill>
                          <a:effectLst/>
                        </a:rPr>
                        <a:t>email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9075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525252"/>
                          </a:solidFill>
                          <a:effectLst/>
                        </a:rPr>
                        <a:t>weekly-newsletter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525252"/>
                          </a:solidFill>
                          <a:effectLst/>
                        </a:rPr>
                        <a:t>email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9075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525252"/>
                          </a:solidFill>
                          <a:effectLst/>
                        </a:rPr>
                        <a:t>retargetting-ad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525252"/>
                          </a:solidFill>
                          <a:effectLst/>
                        </a:rPr>
                        <a:t>facebook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9075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525252"/>
                          </a:solidFill>
                          <a:effectLst/>
                        </a:rPr>
                        <a:t>cool-tshirts-search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525252"/>
                          </a:solidFill>
                          <a:effectLst/>
                        </a:rPr>
                        <a:t>google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9075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525252"/>
                          </a:solidFill>
                          <a:effectLst/>
                        </a:rPr>
                        <a:t>paid-search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525252"/>
                          </a:solidFill>
                          <a:effectLst/>
                        </a:rPr>
                        <a:t>google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39075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525252"/>
                          </a:solidFill>
                          <a:effectLst/>
                        </a:rPr>
                        <a:t>interview-with-cool-tshirts-founder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525252"/>
                          </a:solidFill>
                          <a:effectLst/>
                        </a:rPr>
                        <a:t>medium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39075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525252"/>
                          </a:solidFill>
                          <a:effectLst/>
                        </a:rPr>
                        <a:t>getting-to-know-cool-tshirts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rgbClr val="525252"/>
                          </a:solidFill>
                          <a:effectLst/>
                        </a:rPr>
                        <a:t>nytimes</a:t>
                      </a:r>
                      <a:endParaRPr lang="en-US" dirty="0">
                        <a:solidFill>
                          <a:srgbClr val="525252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311700" y="292625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2400" b="1" dirty="0">
                <a:solidFill>
                  <a:srgbClr val="009193"/>
                </a:solidFill>
                <a:latin typeface="Roboto"/>
                <a:ea typeface="Roboto"/>
                <a:cs typeface="Roboto"/>
                <a:sym typeface="Roboto"/>
              </a:rPr>
              <a:t>2. </a:t>
            </a:r>
            <a:r>
              <a:rPr lang="en-US" sz="2400" b="1" dirty="0">
                <a:solidFill>
                  <a:srgbClr val="009193"/>
                </a:solidFill>
              </a:rPr>
              <a:t>Get familiar with </a:t>
            </a:r>
            <a:r>
              <a:rPr lang="en-US" sz="2400" b="1" dirty="0" err="1">
                <a:solidFill>
                  <a:srgbClr val="009193"/>
                </a:solidFill>
              </a:rPr>
              <a:t>CoolTShirts</a:t>
            </a:r>
            <a:endParaRPr lang="en-US" sz="2400" b="1" dirty="0">
              <a:solidFill>
                <a:srgbClr val="009193"/>
              </a:solidFill>
            </a:endParaRPr>
          </a:p>
        </p:txBody>
      </p:sp>
      <p:sp>
        <p:nvSpPr>
          <p:cNvPr id="323" name="Shape 323"/>
          <p:cNvSpPr txBox="1"/>
          <p:nvPr/>
        </p:nvSpPr>
        <p:spPr>
          <a:xfrm>
            <a:off x="5179100" y="1201325"/>
            <a:ext cx="3870900" cy="37464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SELECT DISTINCT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page_name</a:t>
            </a: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FROM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page_visits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;</a:t>
            </a:r>
          </a:p>
        </p:txBody>
      </p:sp>
      <p:sp>
        <p:nvSpPr>
          <p:cNvPr id="324" name="Shape 324"/>
          <p:cNvSpPr txBox="1"/>
          <p:nvPr/>
        </p:nvSpPr>
        <p:spPr>
          <a:xfrm>
            <a:off x="177975" y="1201325"/>
            <a:ext cx="4920900" cy="1833000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What pages are on the </a:t>
            </a:r>
            <a:r>
              <a:rPr lang="en-US" sz="1200" dirty="0" err="1"/>
              <a:t>CoolTShirts</a:t>
            </a:r>
            <a:r>
              <a:rPr lang="en-US" sz="1200" dirty="0"/>
              <a:t> website?</a:t>
            </a:r>
          </a:p>
        </p:txBody>
      </p:sp>
      <p:graphicFrame>
        <p:nvGraphicFramePr>
          <p:cNvPr id="325" name="Shape 325"/>
          <p:cNvGraphicFramePr/>
          <p:nvPr>
            <p:extLst>
              <p:ext uri="{D42A27DB-BD31-4B8C-83A1-F6EECF244321}">
                <p14:modId xmlns:p14="http://schemas.microsoft.com/office/powerpoint/2010/main" val="1963527013"/>
              </p:ext>
            </p:extLst>
          </p:nvPr>
        </p:nvGraphicFramePr>
        <p:xfrm>
          <a:off x="1220274" y="2404225"/>
          <a:ext cx="2891036" cy="2663363"/>
        </p:xfrm>
        <a:graphic>
          <a:graphicData uri="http://schemas.openxmlformats.org/drawingml/2006/table">
            <a:tbl>
              <a:tblPr>
                <a:noFill/>
                <a:tableStyleId>{8628B589-4659-4227-9C68-565DD4A46BFE}</a:tableStyleId>
              </a:tblPr>
              <a:tblGrid>
                <a:gridCol w="28910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3119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>
                          <a:solidFill>
                            <a:srgbClr val="FFFFFF"/>
                          </a:solidFill>
                        </a:rPr>
                        <a:t>Page Names</a:t>
                      </a:r>
                      <a:endParaRPr sz="14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 anchor="ctr">
                    <a:solidFill>
                      <a:srgbClr val="204056">
                        <a:alpha val="8249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804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1 – </a:t>
                      </a:r>
                      <a:r>
                        <a:rPr lang="en-US" sz="1400" dirty="0" err="1"/>
                        <a:t>landing_page</a:t>
                      </a:r>
                      <a:endParaRPr sz="1400"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216944192"/>
                  </a:ext>
                </a:extLst>
              </a:tr>
              <a:tr h="50804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2 – </a:t>
                      </a:r>
                      <a:r>
                        <a:rPr lang="en-US" sz="1400" dirty="0" err="1"/>
                        <a:t>shopping_cart</a:t>
                      </a:r>
                      <a:endParaRPr sz="1400"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289826668"/>
                  </a:ext>
                </a:extLst>
              </a:tr>
              <a:tr h="50804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3 – checkout</a:t>
                      </a:r>
                      <a:endParaRPr sz="1400"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804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4 – purchase</a:t>
                      </a: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749560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 txBox="1"/>
          <p:nvPr/>
        </p:nvSpPr>
        <p:spPr>
          <a:xfrm>
            <a:off x="311700" y="292625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2400" b="1" dirty="0">
                <a:solidFill>
                  <a:srgbClr val="009193"/>
                </a:solidFill>
              </a:rPr>
              <a:t>3. What is the User Journey?</a:t>
            </a:r>
            <a:endParaRPr sz="2400"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1" name="Shape 331"/>
          <p:cNvSpPr txBox="1"/>
          <p:nvPr/>
        </p:nvSpPr>
        <p:spPr>
          <a:xfrm>
            <a:off x="177975" y="1201325"/>
            <a:ext cx="4790265" cy="3390995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71450" tIns="91425" rIns="91425" bIns="91425" anchor="t" anchorCtr="0">
            <a:noAutofit/>
          </a:bodyPr>
          <a:lstStyle/>
          <a:p>
            <a:pPr marL="171450" indent="-190500">
              <a:lnSpc>
                <a:spcPct val="115000"/>
              </a:lnSpc>
              <a:buSzPts val="1200"/>
              <a:buFont typeface="Arial"/>
              <a:buChar char="●"/>
            </a:pPr>
            <a:r>
              <a:rPr lang="en-US" dirty="0"/>
              <a:t>How many FIRST touches is each campaign responsible for?</a:t>
            </a:r>
          </a:p>
          <a:p>
            <a:pPr marL="171450" lvl="2" indent="-190500">
              <a:lnSpc>
                <a:spcPct val="115000"/>
              </a:lnSpc>
              <a:buSzPts val="1200"/>
              <a:buFont typeface="Arial"/>
              <a:buChar char="●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The “interview-with-cool-</a:t>
            </a:r>
            <a:r>
              <a:rPr lang="en-US" sz="1200" dirty="0" err="1">
                <a:latin typeface="Roboto"/>
                <a:ea typeface="Roboto"/>
                <a:cs typeface="Roboto"/>
                <a:sym typeface="Roboto"/>
              </a:rPr>
              <a:t>tshirt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—founder” campaign led to 622 first touches.</a:t>
            </a:r>
          </a:p>
          <a:p>
            <a:pPr marL="171450" lvl="2" indent="-190500">
              <a:lnSpc>
                <a:spcPct val="115000"/>
              </a:lnSpc>
              <a:buSzPts val="1200"/>
              <a:buFont typeface="Arial"/>
              <a:buChar char="●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The “getting-to-know-cool-</a:t>
            </a:r>
            <a:r>
              <a:rPr lang="en-US" sz="1200" dirty="0" err="1">
                <a:latin typeface="Roboto"/>
                <a:ea typeface="Roboto"/>
                <a:cs typeface="Roboto"/>
                <a:sym typeface="Roboto"/>
              </a:rPr>
              <a:t>tshirts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” campaign led to 612 first touches.</a:t>
            </a:r>
          </a:p>
          <a:p>
            <a:pPr marL="171450" lvl="2" indent="-190500">
              <a:lnSpc>
                <a:spcPct val="115000"/>
              </a:lnSpc>
              <a:buSzPts val="1200"/>
              <a:buFont typeface="Arial"/>
              <a:buChar char="●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The “ten-crazy-cool-</a:t>
            </a:r>
            <a:r>
              <a:rPr lang="en-US" sz="1200" dirty="0" err="1">
                <a:latin typeface="Roboto"/>
                <a:ea typeface="Roboto"/>
                <a:cs typeface="Roboto"/>
                <a:sym typeface="Roboto"/>
              </a:rPr>
              <a:t>tshirts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-facts” campaign led to 576 first touches.</a:t>
            </a:r>
          </a:p>
          <a:p>
            <a:pPr marL="171450" lvl="2" indent="-190500">
              <a:lnSpc>
                <a:spcPct val="115000"/>
              </a:lnSpc>
              <a:buSzPts val="1200"/>
              <a:buFont typeface="Arial"/>
              <a:buChar char="●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The “cool-</a:t>
            </a:r>
            <a:r>
              <a:rPr lang="en-US" sz="1200" dirty="0" err="1">
                <a:latin typeface="Roboto"/>
                <a:ea typeface="Roboto"/>
                <a:cs typeface="Roboto"/>
                <a:sym typeface="Roboto"/>
              </a:rPr>
              <a:t>tshirts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-search” led to 169 first touches.</a:t>
            </a:r>
          </a:p>
          <a:p>
            <a:pPr marL="171450" lvl="2" indent="-190500">
              <a:lnSpc>
                <a:spcPct val="115000"/>
              </a:lnSpc>
              <a:buSzPts val="1200"/>
              <a:buFont typeface="Arial"/>
              <a:buChar char="●"/>
            </a:pPr>
            <a:endParaRPr lang="en-US" sz="1200" dirty="0">
              <a:latin typeface="Roboto"/>
              <a:ea typeface="Roboto"/>
              <a:cs typeface="Roboto"/>
              <a:sym typeface="Roboto"/>
            </a:endParaRPr>
          </a:p>
          <a:p>
            <a:pPr marL="171450" lvl="2" indent="-190500">
              <a:lnSpc>
                <a:spcPct val="115000"/>
              </a:lnSpc>
              <a:buSzPts val="1200"/>
              <a:buFont typeface="Arial"/>
              <a:buChar char="●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(See next page for code.)</a:t>
            </a:r>
          </a:p>
        </p:txBody>
      </p:sp>
      <p:graphicFrame>
        <p:nvGraphicFramePr>
          <p:cNvPr id="332" name="Shape 332"/>
          <p:cNvGraphicFramePr/>
          <p:nvPr>
            <p:extLst>
              <p:ext uri="{D42A27DB-BD31-4B8C-83A1-F6EECF244321}">
                <p14:modId xmlns:p14="http://schemas.microsoft.com/office/powerpoint/2010/main" val="2416912585"/>
              </p:ext>
            </p:extLst>
          </p:nvPr>
        </p:nvGraphicFramePr>
        <p:xfrm>
          <a:off x="4998720" y="877990"/>
          <a:ext cx="4043680" cy="2725075"/>
        </p:xfrm>
        <a:graphic>
          <a:graphicData uri="http://schemas.openxmlformats.org/drawingml/2006/table">
            <a:tbl>
              <a:tblPr>
                <a:noFill/>
                <a:tableStyleId>{8628B589-4659-4227-9C68-565DD4A46BFE}</a:tableStyleId>
              </a:tblPr>
              <a:tblGrid>
                <a:gridCol w="1364793">
                  <a:extLst>
                    <a:ext uri="{9D8B030D-6E8A-4147-A177-3AD203B41FA5}">
                      <a16:colId xmlns:a16="http://schemas.microsoft.com/office/drawing/2014/main" val="1933968518"/>
                    </a:ext>
                  </a:extLst>
                </a:gridCol>
                <a:gridCol w="16969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81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105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effectLst/>
                        </a:rPr>
                        <a:t>Source</a:t>
                      </a:r>
                    </a:p>
                  </a:txBody>
                  <a:tcPr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effectLst/>
                        </a:rPr>
                        <a:t>Campaign</a:t>
                      </a:r>
                    </a:p>
                  </a:txBody>
                  <a:tcPr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effectLst/>
                        </a:rPr>
                        <a:t>Total First Touches</a:t>
                      </a:r>
                    </a:p>
                  </a:txBody>
                  <a:tcPr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04056">
                        <a:alpha val="8249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9075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525252"/>
                          </a:solidFill>
                          <a:effectLst/>
                        </a:rPr>
                        <a:t>medium</a:t>
                      </a:r>
                    </a:p>
                  </a:txBody>
                  <a:tcPr anchor="ctr"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525252"/>
                          </a:solidFill>
                          <a:effectLst/>
                        </a:rPr>
                        <a:t>interview-with-cool-tshirts-founder</a:t>
                      </a:r>
                    </a:p>
                  </a:txBody>
                  <a:tcPr anchor="ctr"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525252"/>
                          </a:solidFill>
                          <a:effectLst/>
                        </a:rPr>
                        <a:t>622</a:t>
                      </a:r>
                    </a:p>
                  </a:txBody>
                  <a:tcPr anchor="ctr"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9075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525252"/>
                          </a:solidFill>
                          <a:effectLst/>
                        </a:rPr>
                        <a:t>nytimes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525252"/>
                          </a:solidFill>
                          <a:effectLst/>
                        </a:rPr>
                        <a:t>getting-to-know-cool-tshirts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525252"/>
                          </a:solidFill>
                          <a:effectLst/>
                        </a:rPr>
                        <a:t>612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9075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rgbClr val="525252"/>
                          </a:solidFill>
                          <a:effectLst/>
                        </a:rPr>
                        <a:t>buzzfeed</a:t>
                      </a:r>
                      <a:endParaRPr lang="en-US" dirty="0">
                        <a:solidFill>
                          <a:srgbClr val="525252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525252"/>
                          </a:solidFill>
                          <a:effectLst/>
                        </a:rPr>
                        <a:t>ten-crazy-cool-tshirts-facts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525252"/>
                          </a:solidFill>
                          <a:effectLst/>
                        </a:rPr>
                        <a:t>576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9075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525252"/>
                          </a:solidFill>
                          <a:effectLst/>
                        </a:rPr>
                        <a:t>google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525252"/>
                          </a:solidFill>
                          <a:effectLst/>
                        </a:rPr>
                        <a:t>cool-tshirts-search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525252"/>
                          </a:solidFill>
                          <a:effectLst/>
                        </a:rPr>
                        <a:t>169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160500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311700" y="292625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2400" b="1" dirty="0">
                <a:solidFill>
                  <a:srgbClr val="009193"/>
                </a:solidFill>
              </a:rPr>
              <a:t>3. What is the User Journey?</a:t>
            </a:r>
            <a:endParaRPr lang="en-US" sz="2400"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" name="Shape 323"/>
          <p:cNvSpPr txBox="1"/>
          <p:nvPr/>
        </p:nvSpPr>
        <p:spPr>
          <a:xfrm>
            <a:off x="5179100" y="1201325"/>
            <a:ext cx="3870900" cy="37464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WITH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first_touch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AS (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SELECT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user_id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    MIN(timestamp) as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first_touch_at</a:t>
            </a: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FROM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page_visits</a:t>
            </a: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GROUP BY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user_id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),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ft_attr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AS (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SELECT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ft.user_id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    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ft.first_touch_at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    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pv.utm_source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    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pv.utm_campaign</a:t>
            </a: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FROM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first_touch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ft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JOIN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page_visits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pv</a:t>
            </a: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ON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ft.user_id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pv.user_id</a:t>
            </a: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AND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ft.first_touch_at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pv.timestamp</a:t>
            </a: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)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SELECT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ft_attr.utm_source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ft_attr.utm_campaign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   COUNT(*)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FROM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ft_attr</a:t>
            </a: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GROUP BY 1, 2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ORDER BY 3 DESC;</a:t>
            </a:r>
          </a:p>
        </p:txBody>
      </p:sp>
      <p:sp>
        <p:nvSpPr>
          <p:cNvPr id="324" name="Shape 324"/>
          <p:cNvSpPr txBox="1"/>
          <p:nvPr/>
        </p:nvSpPr>
        <p:spPr>
          <a:xfrm>
            <a:off x="177975" y="1201325"/>
            <a:ext cx="4920900" cy="1833000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90500">
              <a:lnSpc>
                <a:spcPct val="115000"/>
              </a:lnSpc>
              <a:buSzPts val="1200"/>
              <a:buFont typeface="Arial"/>
              <a:buChar char="●"/>
            </a:pPr>
            <a:r>
              <a:rPr lang="en-US" sz="1200" dirty="0"/>
              <a:t>How many FIRST touches is each campaign responsible for?</a:t>
            </a:r>
          </a:p>
          <a:p>
            <a:pPr marL="171450" indent="-190500">
              <a:lnSpc>
                <a:spcPct val="115000"/>
              </a:lnSpc>
              <a:buSzPts val="1200"/>
              <a:buFont typeface="Arial"/>
              <a:buChar char="●"/>
            </a:pPr>
            <a:endParaRPr lang="en-US" sz="1200" dirty="0"/>
          </a:p>
          <a:p>
            <a:pPr marL="171450" indent="-190500">
              <a:lnSpc>
                <a:spcPct val="115000"/>
              </a:lnSpc>
              <a:buSzPts val="1200"/>
              <a:buFont typeface="Arial"/>
              <a:buChar char="●"/>
            </a:pPr>
            <a:r>
              <a:rPr lang="en-US" sz="1200" dirty="0"/>
              <a:t>The code used is in the box to the right.</a:t>
            </a:r>
          </a:p>
        </p:txBody>
      </p:sp>
    </p:spTree>
    <p:extLst>
      <p:ext uri="{BB962C8B-B14F-4D97-AF65-F5344CB8AC3E}">
        <p14:creationId xmlns:p14="http://schemas.microsoft.com/office/powerpoint/2010/main" val="4234868942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12092</TotalTime>
  <Words>1414</Words>
  <Application>Microsoft Macintosh PowerPoint</Application>
  <PresentationFormat>On-screen Show (16:9)</PresentationFormat>
  <Paragraphs>267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14</vt:i4>
      </vt:variant>
    </vt:vector>
  </HeadingPairs>
  <TitlesOfParts>
    <vt:vector size="23" baseType="lpstr">
      <vt:lpstr>Roboto Black</vt:lpstr>
      <vt:lpstr>Dosis</vt:lpstr>
      <vt:lpstr>Roboto Thin</vt:lpstr>
      <vt:lpstr>Roboto</vt:lpstr>
      <vt:lpstr>Arial</vt:lpstr>
      <vt:lpstr>Courier New</vt:lpstr>
      <vt:lpstr>Simple Light</vt:lpstr>
      <vt:lpstr>Simple Light</vt:lpstr>
      <vt:lpstr>Simple Light</vt:lpstr>
      <vt:lpstr>SQL Capstone Templates</vt:lpstr>
      <vt:lpstr>PowerPoint Presentation</vt:lpstr>
      <vt:lpstr>Example Table of Contents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SQL Capstone Templates</dc:title>
  <cp:lastModifiedBy>Jodi Creasap Gee</cp:lastModifiedBy>
  <cp:revision>18</cp:revision>
  <dcterms:modified xsi:type="dcterms:W3CDTF">2018-11-08T05:33:05Z</dcterms:modified>
</cp:coreProperties>
</file>